
<file path=[Content_Types].xml><?xml version="1.0" encoding="utf-8"?>
<Types xmlns="http://schemas.openxmlformats.org/package/2006/content-types">
  <Default Extension="JPG&amp;ehk=5eRahlupHZIz8juDio2Q3w&amp;r=0&amp;pid=OfficeInsert" ContentType="image/jpeg"/>
  <Default Extension="jpg&amp;ehk=staXxb" ContentType="image/jpeg"/>
  <Default Extension="png" ContentType="image/png"/>
  <Default Extension="jpg&amp;ehk=gqpSktugb" ContentType="image/jpeg"/>
  <Default Extension="png&amp;ehk=tV6PrqgRJWpW6blccIgr8A&amp;r=0&amp;pid=OfficeInsert" ContentType="image/png"/>
  <Default Extension="gif&amp;ehk=muoUMTC7TKgE4mr5TttmcQ&amp;r=0&amp;pid=OfficeInsert" ContentType="image/gif"/>
  <Default Extension="jpeg" ContentType="image/jpeg"/>
  <Default Extension="jpg&amp;ehk=" ContentType="image/jpeg"/>
  <Default Extension="rels" ContentType="application/vnd.openxmlformats-package.relationships+xml"/>
  <Default Extension="xml" ContentType="application/xml"/>
  <Default Extension="gif&amp;ehk=ibzR" ContentType="image/gif"/>
  <Default Extension="jpg&amp;ehk=7NRh8Dk" ContentType="image/jpeg"/>
  <Default Extension="jpg&amp;ehk=XmpixCYJwsBe" ContentType="image/jpeg"/>
  <Default Extension="gif&amp;ehk=do0Eku6GK1E5vrO3SSynDg&amp;r=0&amp;pid=OfficeInsert" ContentType="image/gif"/>
  <Default Extension="png&amp;ehk=kkFwvVS00GlVyutw" ContentType="image/png"/>
  <Default Extension="jpg&amp;ehk=Unm" ContentType="image/jpeg"/>
  <Default Extension="gif" ContentType="image/gif"/>
  <Default Extension="1&amp;ehk=4NHeZ8fHtUZO" ContentType="image/png"/>
  <Default Extension="jpg" ContentType="image/jpeg"/>
  <Default Extension="jpg&amp;ehk=7t8DfMUNTMkQS9gakwT3ig&amp;r=0&amp;pid=OfficeInsert" ContentType="image/jpeg"/>
  <Default Extension="gif&amp;ehk=1PPCOrmnO0Qd" ContentType="image/gif"/>
  <Default Extension="png&amp;ehk=wN8d6UmR"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8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3" r:id="rId47"/>
    <p:sldId id="302" r:id="rId48"/>
    <p:sldId id="304" r:id="rId49"/>
    <p:sldId id="305" r:id="rId50"/>
    <p:sldId id="339" r:id="rId51"/>
    <p:sldId id="306" r:id="rId52"/>
    <p:sldId id="307" r:id="rId53"/>
    <p:sldId id="308" r:id="rId54"/>
    <p:sldId id="309" r:id="rId55"/>
    <p:sldId id="310" r:id="rId56"/>
    <p:sldId id="311" r:id="rId57"/>
    <p:sldId id="312"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0" d="100"/>
          <a:sy n="70" d="100"/>
        </p:scale>
        <p:origin x="3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9F9D95B-C766-4DB4-9D90-132B9489CDC5}" type="datetimeFigureOut">
              <a:rPr lang="en-US" smtClean="0"/>
              <a:t>5/9/2017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8DFF83-2C86-432A-87F2-CEC9F49D8651}" type="slidenum">
              <a:rPr lang="en-US" smtClean="0"/>
              <a:t>‹#›</a:t>
            </a:fld>
            <a:endParaRPr lang="en-US"/>
          </a:p>
        </p:txBody>
      </p:sp>
    </p:spTree>
    <p:extLst>
      <p:ext uri="{BB962C8B-B14F-4D97-AF65-F5344CB8AC3E}">
        <p14:creationId xmlns:p14="http://schemas.microsoft.com/office/powerpoint/2010/main" val="29704202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5/9/2017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5/9/2017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5/9/2017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amp;ehk=gqpSktugb"/><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amp;ehk=XmpixCYJwsBe"/><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amp;ehk=Unm"/><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amp;ehk=1PPCOrmnO0Qd"/><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amp;ehk=4NHeZ8fHtUZO"/><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amp;ehk=5eRahlupHZIz8juDio2Q3w&amp;r=0&amp;pid=OfficeInsert"/><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amp;ehk=tV6PrqgRJWpW6blccIgr8A&amp;r=0&amp;pid=OfficeInsert"/><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amp;ehk=wN8d6UmR"/><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amp;ehk=staXxb"/><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amp;ehk="/><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gif&amp;ehk=do0Eku6GK1E5vrO3SSynDg&amp;r=0&amp;pid=OfficeInsert"/><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gif&amp;ehk=muoUMTC7TKgE4mr5TttmcQ&amp;r=0&amp;pid=OfficeInsert"/><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gif&amp;ehk=ibzR"/><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amp;ehk=kkFwvVS00GlVyutw"/><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amp;ehk=7t8DfMUNTMkQS9gakwT3ig&amp;r=0&amp;pid=OfficeInsert"/><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amp;ehk=7NRh8Dk"/><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7544" y="380278"/>
            <a:ext cx="8361229" cy="2098226"/>
          </a:xfrm>
        </p:spPr>
        <p:txBody>
          <a:bodyPr/>
          <a:lstStyle/>
          <a:p>
            <a:r>
              <a:rPr lang="en-US" sz="13800" dirty="0"/>
              <a:t>Unit 6</a:t>
            </a:r>
          </a:p>
        </p:txBody>
      </p:sp>
      <p:sp>
        <p:nvSpPr>
          <p:cNvPr id="3" name="Subtitle 2"/>
          <p:cNvSpPr>
            <a:spLocks noGrp="1"/>
          </p:cNvSpPr>
          <p:nvPr>
            <p:ph type="subTitle" idx="1"/>
          </p:nvPr>
        </p:nvSpPr>
        <p:spPr>
          <a:xfrm>
            <a:off x="3618201" y="2310359"/>
            <a:ext cx="6831673" cy="1086237"/>
          </a:xfrm>
        </p:spPr>
        <p:txBody>
          <a:bodyPr>
            <a:noAutofit/>
          </a:bodyPr>
          <a:lstStyle/>
          <a:p>
            <a:r>
              <a:rPr lang="en-US" sz="6000" dirty="0"/>
              <a:t>Astronomy Review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09" y="3666934"/>
            <a:ext cx="4549832" cy="2922817"/>
          </a:xfrm>
          <a:prstGeom prst="rect">
            <a:avLst/>
          </a:prstGeom>
        </p:spPr>
      </p:pic>
    </p:spTree>
    <p:extLst>
      <p:ext uri="{BB962C8B-B14F-4D97-AF65-F5344CB8AC3E}">
        <p14:creationId xmlns:p14="http://schemas.microsoft.com/office/powerpoint/2010/main" val="273974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8" y="685799"/>
            <a:ext cx="5860472" cy="6005945"/>
          </a:xfrm>
        </p:spPr>
        <p:txBody>
          <a:bodyPr>
            <a:normAutofit/>
          </a:bodyPr>
          <a:lstStyle/>
          <a:p>
            <a:pPr lvl="0"/>
            <a:r>
              <a:rPr lang="en-US" dirty="0"/>
              <a:t>A huge group of stars, star clusters, dust &amp; gas held together by gravity is __.</a:t>
            </a:r>
            <a:br>
              <a:rPr lang="en-US" dirty="0"/>
            </a:br>
            <a:r>
              <a:rPr lang="en-US" dirty="0"/>
              <a:t/>
            </a:r>
            <a:br>
              <a:rPr lang="en-US" dirty="0"/>
            </a:br>
            <a:r>
              <a:rPr lang="en-US" dirty="0"/>
              <a:t>A. A solar system</a:t>
            </a:r>
            <a:br>
              <a:rPr lang="en-US" dirty="0"/>
            </a:br>
            <a:r>
              <a:rPr lang="en-US" dirty="0"/>
              <a:t>B. A nebula </a:t>
            </a:r>
            <a:br>
              <a:rPr lang="en-US" dirty="0"/>
            </a:br>
            <a:r>
              <a:rPr lang="en-US" dirty="0"/>
              <a:t>C. A galaxy</a:t>
            </a:r>
            <a:br>
              <a:rPr lang="en-US" dirty="0"/>
            </a:br>
            <a:r>
              <a:rPr lang="en-US" dirty="0"/>
              <a:t>D. A constellation</a:t>
            </a:r>
          </a:p>
        </p:txBody>
      </p:sp>
      <p:pic>
        <p:nvPicPr>
          <p:cNvPr id="4" name="Picture 3"/>
          <p:cNvPicPr>
            <a:picLocks noChangeAspect="1"/>
          </p:cNvPicPr>
          <p:nvPr/>
        </p:nvPicPr>
        <p:blipFill>
          <a:blip r:embed="rId2"/>
          <a:stretch>
            <a:fillRect/>
          </a:stretch>
        </p:blipFill>
        <p:spPr>
          <a:xfrm>
            <a:off x="6551918" y="906087"/>
            <a:ext cx="5121402" cy="5079076"/>
          </a:xfrm>
          <a:prstGeom prst="rect">
            <a:avLst/>
          </a:prstGeom>
        </p:spPr>
      </p:pic>
    </p:spTree>
    <p:extLst>
      <p:ext uri="{BB962C8B-B14F-4D97-AF65-F5344CB8AC3E}">
        <p14:creationId xmlns:p14="http://schemas.microsoft.com/office/powerpoint/2010/main" val="4109200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A galaxy</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9553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685799"/>
            <a:ext cx="8445731" cy="5698375"/>
          </a:xfrm>
        </p:spPr>
        <p:txBody>
          <a:bodyPr>
            <a:normAutofit/>
          </a:bodyPr>
          <a:lstStyle/>
          <a:p>
            <a:pPr lvl="0"/>
            <a:r>
              <a:rPr lang="en-US" dirty="0"/>
              <a:t>The </a:t>
            </a:r>
            <a:r>
              <a:rPr lang="en-US" b="1" dirty="0"/>
              <a:t>shape</a:t>
            </a:r>
            <a:r>
              <a:rPr lang="en-US" dirty="0"/>
              <a:t> of our </a:t>
            </a:r>
            <a:r>
              <a:rPr lang="en-US" b="1" dirty="0"/>
              <a:t>Milky Way </a:t>
            </a:r>
            <a:r>
              <a:rPr lang="en-US" dirty="0"/>
              <a:t>galaxy is described as ___.</a:t>
            </a:r>
            <a:br>
              <a:rPr lang="en-US" dirty="0"/>
            </a:br>
            <a:r>
              <a:rPr lang="en-US" dirty="0"/>
              <a:t/>
            </a:r>
            <a:br>
              <a:rPr lang="en-US" dirty="0"/>
            </a:br>
            <a:r>
              <a:rPr lang="en-US" dirty="0"/>
              <a:t>A. an oval</a:t>
            </a:r>
            <a:br>
              <a:rPr lang="en-US" dirty="0"/>
            </a:br>
            <a:r>
              <a:rPr lang="en-US" dirty="0"/>
              <a:t>B. a spiral</a:t>
            </a:r>
            <a:br>
              <a:rPr lang="en-US" dirty="0"/>
            </a:br>
            <a:r>
              <a:rPr lang="en-US" dirty="0" smtClean="0"/>
              <a:t>C. </a:t>
            </a:r>
            <a:r>
              <a:rPr lang="en-US" dirty="0"/>
              <a:t>a disk</a:t>
            </a:r>
            <a:br>
              <a:rPr lang="en-US" dirty="0"/>
            </a:br>
            <a:endParaRPr lang="en-US" dirty="0"/>
          </a:p>
        </p:txBody>
      </p:sp>
    </p:spTree>
    <p:extLst>
      <p:ext uri="{BB962C8B-B14F-4D97-AF65-F5344CB8AC3E}">
        <p14:creationId xmlns:p14="http://schemas.microsoft.com/office/powerpoint/2010/main" val="1022670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 spiral</a:t>
            </a:r>
          </a:p>
        </p:txBody>
      </p:sp>
      <p:pic>
        <p:nvPicPr>
          <p:cNvPr id="5" name="Picture 4"/>
          <p:cNvPicPr>
            <a:picLocks noChangeAspect="1"/>
          </p:cNvPicPr>
          <p:nvPr/>
        </p:nvPicPr>
        <p:blipFill>
          <a:blip r:embed="rId2"/>
          <a:stretch>
            <a:fillRect/>
          </a:stretch>
        </p:blipFill>
        <p:spPr>
          <a:xfrm>
            <a:off x="675313" y="897775"/>
            <a:ext cx="4896197" cy="4896197"/>
          </a:xfrm>
          <a:prstGeom prst="rect">
            <a:avLst/>
          </a:prstGeom>
        </p:spPr>
      </p:pic>
    </p:spTree>
    <p:extLst>
      <p:ext uri="{BB962C8B-B14F-4D97-AF65-F5344CB8AC3E}">
        <p14:creationId xmlns:p14="http://schemas.microsoft.com/office/powerpoint/2010/main" val="4083424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459" y="685799"/>
            <a:ext cx="11238806" cy="5041669"/>
          </a:xfrm>
        </p:spPr>
        <p:txBody>
          <a:bodyPr>
            <a:normAutofit fontScale="90000"/>
          </a:bodyPr>
          <a:lstStyle/>
          <a:p>
            <a:pPr lvl="0"/>
            <a:r>
              <a:rPr lang="en-US" dirty="0"/>
              <a:t>The shape of our galaxy </a:t>
            </a:r>
            <a:r>
              <a:rPr lang="en-US" i="1" dirty="0"/>
              <a:t>cannot</a:t>
            </a:r>
            <a:r>
              <a:rPr lang="en-US" dirty="0"/>
              <a:t> be seen from Earth because ___.</a:t>
            </a:r>
            <a:br>
              <a:rPr lang="en-US" dirty="0"/>
            </a:br>
            <a:r>
              <a:rPr lang="en-US" dirty="0"/>
              <a:t/>
            </a:r>
            <a:br>
              <a:rPr lang="en-US" dirty="0"/>
            </a:br>
            <a:r>
              <a:rPr lang="en-US" dirty="0"/>
              <a:t>A. We are located within one of its arms</a:t>
            </a:r>
            <a:br>
              <a:rPr lang="en-US" dirty="0"/>
            </a:br>
            <a:r>
              <a:rPr lang="en-US" dirty="0"/>
              <a:t>B. We are too high to see the shape</a:t>
            </a:r>
            <a:br>
              <a:rPr lang="en-US" dirty="0"/>
            </a:br>
            <a:r>
              <a:rPr lang="en-US" dirty="0"/>
              <a:t>C. Our view is blocked by the Sun</a:t>
            </a:r>
            <a:br>
              <a:rPr lang="en-US" dirty="0"/>
            </a:br>
            <a:r>
              <a:rPr lang="en-US" dirty="0"/>
              <a:t>D. Light pollution keeps us from being able to see it</a:t>
            </a:r>
            <a:br>
              <a:rPr lang="en-US" dirty="0"/>
            </a:br>
            <a:endParaRPr lang="en-US" dirty="0"/>
          </a:p>
        </p:txBody>
      </p:sp>
    </p:spTree>
    <p:extLst>
      <p:ext uri="{BB962C8B-B14F-4D97-AF65-F5344CB8AC3E}">
        <p14:creationId xmlns:p14="http://schemas.microsoft.com/office/powerpoint/2010/main" val="3382698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15" y="856212"/>
            <a:ext cx="4347555" cy="4547062"/>
          </a:xfrm>
        </p:spPr>
        <p:txBody>
          <a:bodyPr>
            <a:normAutofit fontScale="90000"/>
          </a:bodyPr>
          <a:lstStyle/>
          <a:p>
            <a:r>
              <a:rPr lang="en-US" dirty="0"/>
              <a:t>A. We are located within one of its arms</a:t>
            </a:r>
          </a:p>
        </p:txBody>
      </p:sp>
      <p:pic>
        <p:nvPicPr>
          <p:cNvPr id="5" name="Picture 4"/>
          <p:cNvPicPr>
            <a:picLocks noChangeAspect="1"/>
          </p:cNvPicPr>
          <p:nvPr/>
        </p:nvPicPr>
        <p:blipFill>
          <a:blip r:embed="rId2"/>
          <a:stretch>
            <a:fillRect/>
          </a:stretch>
        </p:blipFill>
        <p:spPr>
          <a:xfrm>
            <a:off x="203214" y="1047405"/>
            <a:ext cx="6471906" cy="4653609"/>
          </a:xfrm>
          <a:prstGeom prst="rect">
            <a:avLst/>
          </a:prstGeom>
        </p:spPr>
      </p:pic>
    </p:spTree>
    <p:extLst>
      <p:ext uri="{BB962C8B-B14F-4D97-AF65-F5344CB8AC3E}">
        <p14:creationId xmlns:p14="http://schemas.microsoft.com/office/powerpoint/2010/main" val="378961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799"/>
            <a:ext cx="10349345" cy="5981008"/>
          </a:xfrm>
        </p:spPr>
        <p:txBody>
          <a:bodyPr>
            <a:normAutofit fontScale="90000"/>
          </a:bodyPr>
          <a:lstStyle/>
          <a:p>
            <a:pPr lvl="0"/>
            <a:r>
              <a:rPr lang="en-US" dirty="0"/>
              <a:t>What 2 </a:t>
            </a:r>
            <a:r>
              <a:rPr lang="en-US" b="1" dirty="0"/>
              <a:t>factors</a:t>
            </a:r>
            <a:r>
              <a:rPr lang="en-US" dirty="0"/>
              <a:t> determine the </a:t>
            </a:r>
            <a:r>
              <a:rPr lang="en-US" b="1" dirty="0"/>
              <a:t>amount of gravity?</a:t>
            </a:r>
            <a:r>
              <a:rPr lang="en-US" dirty="0"/>
              <a:t/>
            </a:r>
            <a:br>
              <a:rPr lang="en-US" dirty="0"/>
            </a:br>
            <a:r>
              <a:rPr lang="en-US" dirty="0"/>
              <a:t/>
            </a:r>
            <a:br>
              <a:rPr lang="en-US" dirty="0"/>
            </a:br>
            <a:r>
              <a:rPr lang="en-US" dirty="0"/>
              <a:t>A. The size of the object &amp; the distance between objects</a:t>
            </a:r>
            <a:br>
              <a:rPr lang="en-US" dirty="0"/>
            </a:br>
            <a:r>
              <a:rPr lang="en-US" dirty="0"/>
              <a:t>B. The shape of the object &amp; how it formed</a:t>
            </a:r>
            <a:br>
              <a:rPr lang="en-US" dirty="0"/>
            </a:br>
            <a:r>
              <a:rPr lang="en-US" dirty="0"/>
              <a:t>C. The distance between objects &amp; the atmospheres</a:t>
            </a:r>
            <a:br>
              <a:rPr lang="en-US" dirty="0"/>
            </a:br>
            <a:r>
              <a:rPr lang="en-US" dirty="0"/>
              <a:t> </a:t>
            </a:r>
            <a:br>
              <a:rPr lang="en-US" dirty="0"/>
            </a:br>
            <a:endParaRPr lang="en-US" dirty="0"/>
          </a:p>
        </p:txBody>
      </p:sp>
    </p:spTree>
    <p:extLst>
      <p:ext uri="{BB962C8B-B14F-4D97-AF65-F5344CB8AC3E}">
        <p14:creationId xmlns:p14="http://schemas.microsoft.com/office/powerpoint/2010/main" val="122869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266008"/>
            <a:ext cx="4538749" cy="6375862"/>
          </a:xfrm>
        </p:spPr>
        <p:txBody>
          <a:bodyPr>
            <a:normAutofit fontScale="90000"/>
          </a:bodyPr>
          <a:lstStyle/>
          <a:p>
            <a:r>
              <a:rPr lang="en-US" dirty="0"/>
              <a:t>A. The size of the object &amp; the distance between objects</a:t>
            </a:r>
          </a:p>
        </p:txBody>
      </p:sp>
      <p:pic>
        <p:nvPicPr>
          <p:cNvPr id="5" name="Picture 4"/>
          <p:cNvPicPr>
            <a:picLocks noChangeAspect="1"/>
          </p:cNvPicPr>
          <p:nvPr/>
        </p:nvPicPr>
        <p:blipFill>
          <a:blip r:embed="rId2"/>
          <a:stretch>
            <a:fillRect/>
          </a:stretch>
        </p:blipFill>
        <p:spPr>
          <a:xfrm>
            <a:off x="5137267" y="1140619"/>
            <a:ext cx="5673086" cy="4354093"/>
          </a:xfrm>
          <a:prstGeom prst="rect">
            <a:avLst/>
          </a:prstGeom>
        </p:spPr>
      </p:pic>
    </p:spTree>
    <p:extLst>
      <p:ext uri="{BB962C8B-B14F-4D97-AF65-F5344CB8AC3E}">
        <p14:creationId xmlns:p14="http://schemas.microsoft.com/office/powerpoint/2010/main" val="88615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48004"/>
          </a:xfrm>
        </p:spPr>
        <p:txBody>
          <a:bodyPr>
            <a:normAutofit/>
          </a:bodyPr>
          <a:lstStyle/>
          <a:p>
            <a:pPr lvl="0"/>
            <a:r>
              <a:rPr lang="en-US" dirty="0"/>
              <a:t>___ attracts objects </a:t>
            </a:r>
            <a:r>
              <a:rPr lang="en-US" b="1" dirty="0"/>
              <a:t>towards each other like Earth and the Sun</a:t>
            </a:r>
            <a:r>
              <a:rPr lang="en-US" dirty="0"/>
              <a:t>, while ___ is a force that acts to push a planet away from the sun, </a:t>
            </a:r>
            <a:r>
              <a:rPr lang="en-US" b="1" dirty="0"/>
              <a:t>staying on a straight path out in to space.</a:t>
            </a:r>
            <a:br>
              <a:rPr lang="en-US" b="1" dirty="0"/>
            </a:br>
            <a:r>
              <a:rPr lang="en-US" dirty="0"/>
              <a:t/>
            </a:r>
            <a:br>
              <a:rPr lang="en-US" dirty="0"/>
            </a:br>
            <a:r>
              <a:rPr lang="en-US" dirty="0"/>
              <a:t>A. Orbits, Velocity</a:t>
            </a:r>
            <a:br>
              <a:rPr lang="en-US" dirty="0"/>
            </a:br>
            <a:r>
              <a:rPr lang="en-US" dirty="0"/>
              <a:t>B. Gravity, Inertia</a:t>
            </a:r>
            <a:br>
              <a:rPr lang="en-US" dirty="0"/>
            </a:br>
            <a:r>
              <a:rPr lang="en-US" dirty="0"/>
              <a:t>C. Power, Strength</a:t>
            </a:r>
          </a:p>
        </p:txBody>
      </p:sp>
    </p:spTree>
    <p:extLst>
      <p:ext uri="{BB962C8B-B14F-4D97-AF65-F5344CB8AC3E}">
        <p14:creationId xmlns:p14="http://schemas.microsoft.com/office/powerpoint/2010/main" val="125291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524" y="1301360"/>
            <a:ext cx="4941472" cy="2852737"/>
          </a:xfrm>
        </p:spPr>
        <p:txBody>
          <a:bodyPr/>
          <a:lstStyle/>
          <a:p>
            <a:r>
              <a:rPr lang="en-US" dirty="0"/>
              <a:t>B. Gravity, Inertia</a:t>
            </a:r>
          </a:p>
        </p:txBody>
      </p:sp>
      <p:pic>
        <p:nvPicPr>
          <p:cNvPr id="1026" name="Picture 2" descr="Image result for gravity and iner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05" y="902191"/>
            <a:ext cx="5211735" cy="487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9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7" y="340823"/>
            <a:ext cx="6824748" cy="6317672"/>
          </a:xfrm>
        </p:spPr>
        <p:txBody>
          <a:bodyPr>
            <a:normAutofit/>
          </a:bodyPr>
          <a:lstStyle/>
          <a:p>
            <a:pPr lvl="0"/>
            <a:r>
              <a:rPr lang="en-US" dirty="0"/>
              <a:t>Which 2 scientists believed that everything in our solar system revolved around Earth (the incorrect </a:t>
            </a:r>
            <a:r>
              <a:rPr lang="en-US" b="1" dirty="0"/>
              <a:t>geocentric</a:t>
            </a:r>
            <a:r>
              <a:rPr lang="en-US" dirty="0"/>
              <a:t> </a:t>
            </a:r>
            <a:r>
              <a:rPr lang="en-US" b="1" dirty="0"/>
              <a:t>model</a:t>
            </a:r>
            <a:r>
              <a:rPr lang="en-US" dirty="0"/>
              <a:t>)?</a:t>
            </a:r>
            <a:br>
              <a:rPr lang="en-US" dirty="0"/>
            </a:br>
            <a:r>
              <a:rPr lang="en-US" dirty="0"/>
              <a:t/>
            </a:r>
            <a:br>
              <a:rPr lang="en-US" dirty="0"/>
            </a:br>
            <a:r>
              <a:rPr lang="en-US" dirty="0"/>
              <a:t>A. Copernicus &amp; Aristotle</a:t>
            </a:r>
            <a:br>
              <a:rPr lang="en-US" dirty="0"/>
            </a:br>
            <a:r>
              <a:rPr lang="en-US" dirty="0"/>
              <a:t>B. Ptolemy &amp; Aristotle</a:t>
            </a:r>
            <a:br>
              <a:rPr lang="en-US" dirty="0"/>
            </a:br>
            <a:r>
              <a:rPr lang="en-US" dirty="0"/>
              <a:t>C. Kepler &amp; Galileo</a:t>
            </a:r>
            <a:br>
              <a:rPr lang="en-US" dirty="0"/>
            </a:br>
            <a:r>
              <a:rPr lang="en-US" dirty="0"/>
              <a:t>D. </a:t>
            </a:r>
            <a:r>
              <a:rPr lang="en-US" dirty="0" err="1"/>
              <a:t>Tycho</a:t>
            </a:r>
            <a:r>
              <a:rPr lang="en-US" dirty="0"/>
              <a:t> &amp; Kepler</a:t>
            </a:r>
          </a:p>
        </p:txBody>
      </p:sp>
      <p:pic>
        <p:nvPicPr>
          <p:cNvPr id="4" name="Picture 3"/>
          <p:cNvPicPr>
            <a:picLocks noChangeAspect="1"/>
          </p:cNvPicPr>
          <p:nvPr/>
        </p:nvPicPr>
        <p:blipFill>
          <a:blip r:embed="rId2"/>
          <a:stretch>
            <a:fillRect/>
          </a:stretch>
        </p:blipFill>
        <p:spPr>
          <a:xfrm>
            <a:off x="6766560" y="1857396"/>
            <a:ext cx="5079077" cy="4875913"/>
          </a:xfrm>
          <a:prstGeom prst="rect">
            <a:avLst/>
          </a:prstGeom>
        </p:spPr>
      </p:pic>
    </p:spTree>
    <p:extLst>
      <p:ext uri="{BB962C8B-B14F-4D97-AF65-F5344CB8AC3E}">
        <p14:creationId xmlns:p14="http://schemas.microsoft.com/office/powerpoint/2010/main" val="3361482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7" y="295101"/>
            <a:ext cx="11130742" cy="5864629"/>
          </a:xfrm>
        </p:spPr>
        <p:txBody>
          <a:bodyPr>
            <a:normAutofit fontScale="90000"/>
          </a:bodyPr>
          <a:lstStyle/>
          <a:p>
            <a:pPr lvl="0"/>
            <a:r>
              <a:rPr lang="en-US" dirty="0"/>
              <a:t>Which of the following shows the correct order from </a:t>
            </a:r>
            <a:r>
              <a:rPr lang="en-US" b="1" u="sng" dirty="0"/>
              <a:t>LARGEST</a:t>
            </a:r>
            <a:r>
              <a:rPr lang="en-US" u="sng" dirty="0"/>
              <a:t> to </a:t>
            </a:r>
            <a:r>
              <a:rPr lang="en-US" b="1" u="sng" dirty="0"/>
              <a:t>SMALLEST</a:t>
            </a:r>
            <a:r>
              <a:rPr lang="en-US" dirty="0"/>
              <a:t>?</a:t>
            </a:r>
            <a:br>
              <a:rPr lang="en-US" dirty="0"/>
            </a:br>
            <a:r>
              <a:rPr lang="en-US" dirty="0"/>
              <a:t/>
            </a:r>
            <a:br>
              <a:rPr lang="en-US" dirty="0"/>
            </a:br>
            <a:r>
              <a:rPr lang="en-US" dirty="0"/>
              <a:t>A. The Sun, The Milky Way Galaxy, Our Solar System, The Universe</a:t>
            </a:r>
            <a:br>
              <a:rPr lang="en-US" dirty="0"/>
            </a:br>
            <a:r>
              <a:rPr lang="en-US" dirty="0"/>
              <a:t/>
            </a:r>
            <a:br>
              <a:rPr lang="en-US" dirty="0"/>
            </a:br>
            <a:r>
              <a:rPr lang="en-US" dirty="0"/>
              <a:t>B. The Universe, The Milky Way Galaxy, Our Solar System, The Sun</a:t>
            </a:r>
            <a:br>
              <a:rPr lang="en-US" dirty="0"/>
            </a:br>
            <a:r>
              <a:rPr lang="en-US" dirty="0"/>
              <a:t/>
            </a:r>
            <a:br>
              <a:rPr lang="en-US" dirty="0"/>
            </a:br>
            <a:r>
              <a:rPr lang="en-US" dirty="0"/>
              <a:t>C. Our Solar System, The Sun, The Milky Way Galaxy, The Universe</a:t>
            </a:r>
            <a:br>
              <a:rPr lang="en-US" dirty="0"/>
            </a:br>
            <a:endParaRPr lang="en-US" dirty="0"/>
          </a:p>
        </p:txBody>
      </p:sp>
    </p:spTree>
    <p:extLst>
      <p:ext uri="{BB962C8B-B14F-4D97-AF65-F5344CB8AC3E}">
        <p14:creationId xmlns:p14="http://schemas.microsoft.com/office/powerpoint/2010/main" val="77311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 The Universe, The Milky Way Galaxy, Our Solar System, The Sun</a:t>
            </a:r>
          </a:p>
        </p:txBody>
      </p:sp>
    </p:spTree>
    <p:extLst>
      <p:ext uri="{BB962C8B-B14F-4D97-AF65-F5344CB8AC3E}">
        <p14:creationId xmlns:p14="http://schemas.microsoft.com/office/powerpoint/2010/main" val="209682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685799"/>
            <a:ext cx="11139055" cy="5731625"/>
          </a:xfrm>
        </p:spPr>
        <p:txBody>
          <a:bodyPr>
            <a:normAutofit fontScale="90000"/>
          </a:bodyPr>
          <a:lstStyle/>
          <a:p>
            <a:pPr lvl="0"/>
            <a:r>
              <a:rPr lang="en-US" dirty="0"/>
              <a:t>Which is </a:t>
            </a:r>
            <a:r>
              <a:rPr lang="en-US" b="1" dirty="0"/>
              <a:t>Rotation</a:t>
            </a:r>
            <a:r>
              <a:rPr lang="en-US" dirty="0"/>
              <a:t> &amp; Which is </a:t>
            </a:r>
            <a:r>
              <a:rPr lang="en-US" b="1" dirty="0"/>
              <a:t>Revolution</a:t>
            </a:r>
            <a:r>
              <a:rPr lang="en-US" dirty="0"/>
              <a:t>?</a:t>
            </a:r>
            <a:br>
              <a:rPr lang="en-US" dirty="0"/>
            </a:br>
            <a:r>
              <a:rPr lang="en-US" dirty="0"/>
              <a:t/>
            </a:r>
            <a:br>
              <a:rPr lang="en-US" dirty="0"/>
            </a:br>
            <a:r>
              <a:rPr lang="en-US" dirty="0"/>
              <a:t/>
            </a:r>
            <a:br>
              <a:rPr lang="en-US" dirty="0"/>
            </a:br>
            <a:r>
              <a:rPr lang="en-US" dirty="0"/>
              <a:t>When the Earth completely spins once on its axis in 24 hours = ___.</a:t>
            </a:r>
            <a:br>
              <a:rPr lang="en-US" dirty="0"/>
            </a:br>
            <a:r>
              <a:rPr lang="en-US" dirty="0"/>
              <a:t/>
            </a:r>
            <a:br>
              <a:rPr lang="en-US" dirty="0"/>
            </a:br>
            <a:r>
              <a:rPr lang="en-US" dirty="0"/>
              <a:t> </a:t>
            </a:r>
            <a:br>
              <a:rPr lang="en-US" dirty="0"/>
            </a:br>
            <a:r>
              <a:rPr lang="en-US" dirty="0"/>
              <a:t>When a planet moves around the Sun one full orbit in a year = ___.</a:t>
            </a:r>
            <a:br>
              <a:rPr lang="en-US" dirty="0"/>
            </a:br>
            <a:r>
              <a:rPr lang="en-US" dirty="0"/>
              <a:t/>
            </a:r>
            <a:br>
              <a:rPr lang="en-US" dirty="0"/>
            </a:br>
            <a:endParaRPr lang="en-US" dirty="0"/>
          </a:p>
        </p:txBody>
      </p:sp>
    </p:spTree>
    <p:extLst>
      <p:ext uri="{BB962C8B-B14F-4D97-AF65-F5344CB8AC3E}">
        <p14:creationId xmlns:p14="http://schemas.microsoft.com/office/powerpoint/2010/main" val="314413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61" y="1471354"/>
            <a:ext cx="9612971" cy="3755086"/>
          </a:xfrm>
        </p:spPr>
        <p:txBody>
          <a:bodyPr>
            <a:noAutofit/>
          </a:bodyPr>
          <a:lstStyle/>
          <a:p>
            <a:r>
              <a:rPr lang="en-US" sz="5400" dirty="0"/>
              <a:t>24 hours (a day)= </a:t>
            </a:r>
            <a:br>
              <a:rPr lang="en-US" sz="5400" dirty="0"/>
            </a:br>
            <a:r>
              <a:rPr lang="en-US" sz="5400" dirty="0"/>
              <a:t>rotation </a:t>
            </a:r>
            <a:br>
              <a:rPr lang="en-US" sz="5400" dirty="0"/>
            </a:br>
            <a:r>
              <a:rPr lang="en-US" sz="5400" dirty="0"/>
              <a:t/>
            </a:r>
            <a:br>
              <a:rPr lang="en-US" sz="5400" dirty="0"/>
            </a:br>
            <a:r>
              <a:rPr lang="en-US" sz="5400" dirty="0"/>
              <a:t>365 Days (a year)= revolution </a:t>
            </a:r>
          </a:p>
        </p:txBody>
      </p:sp>
      <p:pic>
        <p:nvPicPr>
          <p:cNvPr id="5" name="Picture 4"/>
          <p:cNvPicPr>
            <a:picLocks noChangeAspect="1"/>
          </p:cNvPicPr>
          <p:nvPr/>
        </p:nvPicPr>
        <p:blipFill>
          <a:blip r:embed="rId2"/>
          <a:stretch>
            <a:fillRect/>
          </a:stretch>
        </p:blipFill>
        <p:spPr>
          <a:xfrm>
            <a:off x="520325" y="1587297"/>
            <a:ext cx="3824639" cy="3275648"/>
          </a:xfrm>
          <a:prstGeom prst="rect">
            <a:avLst/>
          </a:prstGeom>
        </p:spPr>
      </p:pic>
    </p:spTree>
    <p:extLst>
      <p:ext uri="{BB962C8B-B14F-4D97-AF65-F5344CB8AC3E}">
        <p14:creationId xmlns:p14="http://schemas.microsoft.com/office/powerpoint/2010/main" val="3568476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422" y="1986742"/>
            <a:ext cx="4605251" cy="3582784"/>
          </a:xfrm>
        </p:spPr>
        <p:txBody>
          <a:bodyPr/>
          <a:lstStyle/>
          <a:p>
            <a:r>
              <a:rPr lang="en-US" dirty="0"/>
              <a:t>List the INNER PLANETS in the correct order from the Sun</a:t>
            </a:r>
          </a:p>
        </p:txBody>
      </p:sp>
    </p:spTree>
    <p:extLst>
      <p:ext uri="{BB962C8B-B14F-4D97-AF65-F5344CB8AC3E}">
        <p14:creationId xmlns:p14="http://schemas.microsoft.com/office/powerpoint/2010/main" val="1392629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025" y="4216328"/>
            <a:ext cx="9459629" cy="1143324"/>
          </a:xfrm>
        </p:spPr>
        <p:txBody>
          <a:bodyPr>
            <a:normAutofit/>
          </a:bodyPr>
          <a:lstStyle/>
          <a:p>
            <a:r>
              <a:rPr lang="en-US" sz="5400" dirty="0"/>
              <a:t>Mercury  Venus   Earth   Mars</a:t>
            </a:r>
          </a:p>
        </p:txBody>
      </p:sp>
      <p:pic>
        <p:nvPicPr>
          <p:cNvPr id="4" name="Picture 3"/>
          <p:cNvPicPr>
            <a:picLocks noChangeAspect="1"/>
          </p:cNvPicPr>
          <p:nvPr/>
        </p:nvPicPr>
        <p:blipFill>
          <a:blip r:embed="rId2"/>
          <a:stretch>
            <a:fillRect/>
          </a:stretch>
        </p:blipFill>
        <p:spPr>
          <a:xfrm>
            <a:off x="1894255" y="553216"/>
            <a:ext cx="8665523" cy="3538422"/>
          </a:xfrm>
          <a:prstGeom prst="rect">
            <a:avLst/>
          </a:prstGeom>
        </p:spPr>
      </p:pic>
    </p:spTree>
    <p:extLst>
      <p:ext uri="{BB962C8B-B14F-4D97-AF65-F5344CB8AC3E}">
        <p14:creationId xmlns:p14="http://schemas.microsoft.com/office/powerpoint/2010/main" val="1113123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350" y="2306782"/>
            <a:ext cx="5611091" cy="1485900"/>
          </a:xfrm>
        </p:spPr>
        <p:txBody>
          <a:bodyPr>
            <a:normAutofit fontScale="90000"/>
          </a:bodyPr>
          <a:lstStyle/>
          <a:p>
            <a:r>
              <a:rPr lang="en-US" dirty="0"/>
              <a:t>List the OUTER PLANETS in the correct order from the Sun</a:t>
            </a:r>
          </a:p>
        </p:txBody>
      </p:sp>
    </p:spTree>
    <p:extLst>
      <p:ext uri="{BB962C8B-B14F-4D97-AF65-F5344CB8AC3E}">
        <p14:creationId xmlns:p14="http://schemas.microsoft.com/office/powerpoint/2010/main" val="1203338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025" y="4432458"/>
            <a:ext cx="9612971" cy="1143324"/>
          </a:xfrm>
        </p:spPr>
        <p:txBody>
          <a:bodyPr>
            <a:normAutofit/>
          </a:bodyPr>
          <a:lstStyle/>
          <a:p>
            <a:r>
              <a:rPr lang="en-US" sz="4800" dirty="0"/>
              <a:t>Jupiter   Saturn   Uranus   Neptune</a:t>
            </a:r>
          </a:p>
        </p:txBody>
      </p:sp>
      <p:pic>
        <p:nvPicPr>
          <p:cNvPr id="5" name="Picture 4"/>
          <p:cNvPicPr>
            <a:picLocks noChangeAspect="1"/>
          </p:cNvPicPr>
          <p:nvPr/>
        </p:nvPicPr>
        <p:blipFill>
          <a:blip r:embed="rId2"/>
          <a:stretch>
            <a:fillRect/>
          </a:stretch>
        </p:blipFill>
        <p:spPr>
          <a:xfrm>
            <a:off x="1961804" y="124692"/>
            <a:ext cx="7489767" cy="4212994"/>
          </a:xfrm>
          <a:prstGeom prst="rect">
            <a:avLst/>
          </a:prstGeom>
        </p:spPr>
      </p:pic>
    </p:spTree>
    <p:extLst>
      <p:ext uri="{BB962C8B-B14F-4D97-AF65-F5344CB8AC3E}">
        <p14:creationId xmlns:p14="http://schemas.microsoft.com/office/powerpoint/2010/main" val="144608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043" y="610986"/>
            <a:ext cx="9601200" cy="5199610"/>
          </a:xfrm>
        </p:spPr>
        <p:txBody>
          <a:bodyPr>
            <a:noAutofit/>
          </a:bodyPr>
          <a:lstStyle/>
          <a:p>
            <a:pPr lvl="0"/>
            <a:r>
              <a:rPr lang="en-US" dirty="0"/>
              <a:t>Venus </a:t>
            </a:r>
            <a:r>
              <a:rPr lang="en-US" b="1" dirty="0"/>
              <a:t>cannot</a:t>
            </a:r>
            <a:r>
              <a:rPr lang="en-US" dirty="0"/>
              <a:t> </a:t>
            </a:r>
            <a:r>
              <a:rPr lang="en-US" b="1" dirty="0"/>
              <a:t>support</a:t>
            </a:r>
            <a:r>
              <a:rPr lang="en-US" dirty="0"/>
              <a:t> </a:t>
            </a:r>
            <a:r>
              <a:rPr lang="en-US" b="1" dirty="0"/>
              <a:t>life</a:t>
            </a:r>
            <a:r>
              <a:rPr lang="en-US" dirty="0"/>
              <a:t> because ___.</a:t>
            </a:r>
            <a:br>
              <a:rPr lang="en-US" dirty="0"/>
            </a:br>
            <a:r>
              <a:rPr lang="en-US" dirty="0"/>
              <a:t/>
            </a:r>
            <a:br>
              <a:rPr lang="en-US" dirty="0"/>
            </a:br>
            <a:r>
              <a:rPr lang="en-US" dirty="0"/>
              <a:t>A. Its temperatures are too cold</a:t>
            </a:r>
            <a:br>
              <a:rPr lang="en-US" dirty="0"/>
            </a:br>
            <a:r>
              <a:rPr lang="en-US" dirty="0"/>
              <a:t>B. It has no atmosphere</a:t>
            </a:r>
            <a:br>
              <a:rPr lang="en-US" dirty="0"/>
            </a:br>
            <a:r>
              <a:rPr lang="en-US" dirty="0"/>
              <a:t>C. It has a thick, toxic atmosphere with extremely hot temps</a:t>
            </a:r>
            <a:br>
              <a:rPr lang="en-US" dirty="0"/>
            </a:br>
            <a:r>
              <a:rPr lang="en-US" dirty="0"/>
              <a:t>D. Its soil is full of oxidized iron</a:t>
            </a:r>
            <a:br>
              <a:rPr lang="en-US" dirty="0"/>
            </a:br>
            <a:endParaRPr lang="en-US" dirty="0"/>
          </a:p>
        </p:txBody>
      </p:sp>
    </p:spTree>
    <p:extLst>
      <p:ext uri="{BB962C8B-B14F-4D97-AF65-F5344CB8AC3E}">
        <p14:creationId xmlns:p14="http://schemas.microsoft.com/office/powerpoint/2010/main" val="1848197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7062" y="1265162"/>
            <a:ext cx="6371261" cy="4342982"/>
          </a:xfrm>
        </p:spPr>
        <p:txBody>
          <a:bodyPr>
            <a:normAutofit fontScale="90000"/>
          </a:bodyPr>
          <a:lstStyle/>
          <a:p>
            <a:r>
              <a:rPr lang="en-US" dirty="0"/>
              <a:t>C. It has a thick, toxic atmosphere with extremely hot temps</a:t>
            </a:r>
          </a:p>
        </p:txBody>
      </p:sp>
      <p:pic>
        <p:nvPicPr>
          <p:cNvPr id="5" name="Picture 4"/>
          <p:cNvPicPr>
            <a:picLocks noChangeAspect="1"/>
          </p:cNvPicPr>
          <p:nvPr/>
        </p:nvPicPr>
        <p:blipFill>
          <a:blip r:embed="rId2"/>
          <a:stretch>
            <a:fillRect/>
          </a:stretch>
        </p:blipFill>
        <p:spPr>
          <a:xfrm>
            <a:off x="332452" y="546418"/>
            <a:ext cx="4322675" cy="2890235"/>
          </a:xfrm>
          <a:prstGeom prst="rect">
            <a:avLst/>
          </a:prstGeom>
        </p:spPr>
      </p:pic>
    </p:spTree>
    <p:extLst>
      <p:ext uri="{BB962C8B-B14F-4D97-AF65-F5344CB8AC3E}">
        <p14:creationId xmlns:p14="http://schemas.microsoft.com/office/powerpoint/2010/main" val="283623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Ptolemy &amp; Aristotle</a:t>
            </a:r>
          </a:p>
        </p:txBody>
      </p:sp>
    </p:spTree>
    <p:extLst>
      <p:ext uri="{BB962C8B-B14F-4D97-AF65-F5344CB8AC3E}">
        <p14:creationId xmlns:p14="http://schemas.microsoft.com/office/powerpoint/2010/main" val="1345958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799"/>
            <a:ext cx="9983585" cy="5931131"/>
          </a:xfrm>
        </p:spPr>
        <p:txBody>
          <a:bodyPr>
            <a:normAutofit/>
          </a:bodyPr>
          <a:lstStyle/>
          <a:p>
            <a:pPr lvl="0"/>
            <a:r>
              <a:rPr lang="en-US" b="1" dirty="0"/>
              <a:t>Common characteristics </a:t>
            </a:r>
            <a:r>
              <a:rPr lang="en-US" dirty="0"/>
              <a:t>of the </a:t>
            </a:r>
            <a:r>
              <a:rPr lang="en-US" b="1" dirty="0"/>
              <a:t>outer planets</a:t>
            </a:r>
            <a:r>
              <a:rPr lang="en-US" dirty="0"/>
              <a:t> include ___.</a:t>
            </a:r>
            <a:br>
              <a:rPr lang="en-US" dirty="0"/>
            </a:br>
            <a:r>
              <a:rPr lang="en-US" dirty="0"/>
              <a:t/>
            </a:r>
            <a:br>
              <a:rPr lang="en-US" dirty="0"/>
            </a:br>
            <a:r>
              <a:rPr lang="en-US" dirty="0"/>
              <a:t>A. Small, cold, no moons, rings</a:t>
            </a:r>
            <a:br>
              <a:rPr lang="en-US" dirty="0"/>
            </a:br>
            <a:r>
              <a:rPr lang="en-US" dirty="0"/>
              <a:t>B. Close together, short years, gassy, no rings</a:t>
            </a:r>
            <a:br>
              <a:rPr lang="en-US" dirty="0"/>
            </a:br>
            <a:r>
              <a:rPr lang="en-US" dirty="0"/>
              <a:t>C. Rings, gassy, many moons, fast days</a:t>
            </a:r>
            <a:br>
              <a:rPr lang="en-US" dirty="0"/>
            </a:br>
            <a:endParaRPr lang="en-US" dirty="0"/>
          </a:p>
        </p:txBody>
      </p:sp>
    </p:spTree>
    <p:extLst>
      <p:ext uri="{BB962C8B-B14F-4D97-AF65-F5344CB8AC3E}">
        <p14:creationId xmlns:p14="http://schemas.microsoft.com/office/powerpoint/2010/main" val="1817626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4967865" cy="4216845"/>
          </a:xfrm>
        </p:spPr>
        <p:txBody>
          <a:bodyPr>
            <a:normAutofit fontScale="90000"/>
          </a:bodyPr>
          <a:lstStyle/>
          <a:p>
            <a:r>
              <a:rPr lang="en-US" dirty="0"/>
              <a:t>C. Rings, gassy, many moons, fast days</a:t>
            </a:r>
          </a:p>
        </p:txBody>
      </p:sp>
      <p:pic>
        <p:nvPicPr>
          <p:cNvPr id="5" name="Picture 4"/>
          <p:cNvPicPr>
            <a:picLocks noChangeAspect="1"/>
          </p:cNvPicPr>
          <p:nvPr/>
        </p:nvPicPr>
        <p:blipFill>
          <a:blip r:embed="rId2"/>
          <a:stretch>
            <a:fillRect/>
          </a:stretch>
        </p:blipFill>
        <p:spPr>
          <a:xfrm>
            <a:off x="6236142" y="1704560"/>
            <a:ext cx="4663108" cy="3917011"/>
          </a:xfrm>
          <a:prstGeom prst="rect">
            <a:avLst/>
          </a:prstGeom>
        </p:spPr>
      </p:pic>
    </p:spTree>
    <p:extLst>
      <p:ext uri="{BB962C8B-B14F-4D97-AF65-F5344CB8AC3E}">
        <p14:creationId xmlns:p14="http://schemas.microsoft.com/office/powerpoint/2010/main" val="2455460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762" y="685799"/>
            <a:ext cx="8158038" cy="5770659"/>
          </a:xfrm>
        </p:spPr>
        <p:txBody>
          <a:bodyPr>
            <a:normAutofit/>
          </a:bodyPr>
          <a:lstStyle/>
          <a:p>
            <a:pPr lvl="0"/>
            <a:r>
              <a:rPr lang="en-US" dirty="0"/>
              <a:t>Which planet </a:t>
            </a:r>
            <a:r>
              <a:rPr lang="en-US" b="1" dirty="0"/>
              <a:t>rotates completely on its side</a:t>
            </a:r>
            <a:r>
              <a:rPr lang="en-US" dirty="0"/>
              <a:t>, like a wheel rolling around the Sun?</a:t>
            </a:r>
            <a:br>
              <a:rPr lang="en-US" dirty="0"/>
            </a:br>
            <a:r>
              <a:rPr lang="en-US" dirty="0"/>
              <a:t/>
            </a:r>
            <a:br>
              <a:rPr lang="en-US" dirty="0"/>
            </a:br>
            <a:r>
              <a:rPr lang="en-US" dirty="0"/>
              <a:t>A. Venus</a:t>
            </a:r>
            <a:br>
              <a:rPr lang="en-US" dirty="0"/>
            </a:br>
            <a:r>
              <a:rPr lang="en-US" dirty="0"/>
              <a:t>B. Saturn</a:t>
            </a:r>
            <a:br>
              <a:rPr lang="en-US" dirty="0"/>
            </a:br>
            <a:r>
              <a:rPr lang="en-US" dirty="0"/>
              <a:t>C. Jupiter</a:t>
            </a:r>
            <a:br>
              <a:rPr lang="en-US" dirty="0"/>
            </a:br>
            <a:r>
              <a:rPr lang="en-US" dirty="0"/>
              <a:t>D. Uranus</a:t>
            </a:r>
          </a:p>
        </p:txBody>
      </p:sp>
    </p:spTree>
    <p:extLst>
      <p:ext uri="{BB962C8B-B14F-4D97-AF65-F5344CB8AC3E}">
        <p14:creationId xmlns:p14="http://schemas.microsoft.com/office/powerpoint/2010/main" val="4059977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380" y="2764401"/>
            <a:ext cx="4842345" cy="2852737"/>
          </a:xfrm>
        </p:spPr>
        <p:txBody>
          <a:bodyPr/>
          <a:lstStyle/>
          <a:p>
            <a:r>
              <a:rPr lang="en-US" dirty="0"/>
              <a:t>D. Uranus</a:t>
            </a:r>
          </a:p>
        </p:txBody>
      </p:sp>
      <p:pic>
        <p:nvPicPr>
          <p:cNvPr id="9" name="Picture 8"/>
          <p:cNvPicPr>
            <a:picLocks noChangeAspect="1"/>
          </p:cNvPicPr>
          <p:nvPr/>
        </p:nvPicPr>
        <p:blipFill>
          <a:blip r:embed="rId2"/>
          <a:stretch>
            <a:fillRect/>
          </a:stretch>
        </p:blipFill>
        <p:spPr>
          <a:xfrm>
            <a:off x="2172559" y="771977"/>
            <a:ext cx="7613641" cy="3696655"/>
          </a:xfrm>
          <a:prstGeom prst="rect">
            <a:avLst/>
          </a:prstGeom>
        </p:spPr>
      </p:pic>
    </p:spTree>
    <p:extLst>
      <p:ext uri="{BB962C8B-B14F-4D97-AF65-F5344CB8AC3E}">
        <p14:creationId xmlns:p14="http://schemas.microsoft.com/office/powerpoint/2010/main" val="727393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5571877"/>
          </a:xfrm>
        </p:spPr>
        <p:txBody>
          <a:bodyPr>
            <a:normAutofit/>
          </a:bodyPr>
          <a:lstStyle/>
          <a:p>
            <a:pPr lvl="0"/>
            <a:r>
              <a:rPr lang="en-US" dirty="0"/>
              <a:t>Which planet has almost no atmosphere, its surface looks most like our Moon, and it has the fastest revolution around the Sun?</a:t>
            </a:r>
            <a:br>
              <a:rPr lang="en-US" dirty="0"/>
            </a:br>
            <a:r>
              <a:rPr lang="en-US" dirty="0"/>
              <a:t/>
            </a:r>
            <a:br>
              <a:rPr lang="en-US" dirty="0"/>
            </a:br>
            <a:r>
              <a:rPr lang="en-US" dirty="0"/>
              <a:t>A. Mercury</a:t>
            </a:r>
            <a:br>
              <a:rPr lang="en-US" dirty="0"/>
            </a:br>
            <a:r>
              <a:rPr lang="en-US" dirty="0"/>
              <a:t>B. Mars</a:t>
            </a:r>
            <a:br>
              <a:rPr lang="en-US" dirty="0"/>
            </a:br>
            <a:r>
              <a:rPr lang="en-US" dirty="0"/>
              <a:t>C. Venus</a:t>
            </a:r>
            <a:br>
              <a:rPr lang="en-US" dirty="0"/>
            </a:br>
            <a:endParaRPr lang="en-US" dirty="0"/>
          </a:p>
        </p:txBody>
      </p:sp>
    </p:spTree>
    <p:extLst>
      <p:ext uri="{BB962C8B-B14F-4D97-AF65-F5344CB8AC3E}">
        <p14:creationId xmlns:p14="http://schemas.microsoft.com/office/powerpoint/2010/main" val="72611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749" y="4405022"/>
            <a:ext cx="9612971" cy="1267774"/>
          </a:xfrm>
        </p:spPr>
        <p:txBody>
          <a:bodyPr>
            <a:normAutofit/>
          </a:bodyPr>
          <a:lstStyle/>
          <a:p>
            <a:r>
              <a:rPr lang="en-US" sz="4400" dirty="0"/>
              <a:t>(Our Moon)              </a:t>
            </a:r>
            <a:r>
              <a:rPr lang="en-US" sz="5400" dirty="0"/>
              <a:t>A. Mercury</a:t>
            </a:r>
          </a:p>
        </p:txBody>
      </p:sp>
      <p:pic>
        <p:nvPicPr>
          <p:cNvPr id="2050" name="Picture 2" descr="Image result for merc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72" y="883041"/>
            <a:ext cx="3513828" cy="35219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68" y="1105412"/>
            <a:ext cx="3789305" cy="329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41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762" y="685799"/>
            <a:ext cx="7919499" cy="5746805"/>
          </a:xfrm>
        </p:spPr>
        <p:txBody>
          <a:bodyPr>
            <a:normAutofit/>
          </a:bodyPr>
          <a:lstStyle/>
          <a:p>
            <a:pPr lvl="0"/>
            <a:r>
              <a:rPr lang="en-US" dirty="0"/>
              <a:t>Which planet is the only one where there is </a:t>
            </a:r>
            <a:r>
              <a:rPr lang="en-US" b="1" dirty="0"/>
              <a:t>liquid water, frozen water &amp; water vapor</a:t>
            </a:r>
            <a:r>
              <a:rPr lang="en-US" dirty="0"/>
              <a:t>?</a:t>
            </a:r>
            <a:br>
              <a:rPr lang="en-US" dirty="0"/>
            </a:br>
            <a:r>
              <a:rPr lang="en-US" dirty="0"/>
              <a:t/>
            </a:r>
            <a:br>
              <a:rPr lang="en-US" dirty="0"/>
            </a:br>
            <a:r>
              <a:rPr lang="en-US" dirty="0"/>
              <a:t>A. Venus</a:t>
            </a:r>
            <a:br>
              <a:rPr lang="en-US" dirty="0"/>
            </a:br>
            <a:r>
              <a:rPr lang="en-US" dirty="0"/>
              <a:t>B. Mars</a:t>
            </a:r>
            <a:br>
              <a:rPr lang="en-US" dirty="0"/>
            </a:br>
            <a:r>
              <a:rPr lang="en-US" dirty="0"/>
              <a:t>C. Earth</a:t>
            </a:r>
          </a:p>
        </p:txBody>
      </p:sp>
    </p:spTree>
    <p:extLst>
      <p:ext uri="{BB962C8B-B14F-4D97-AF65-F5344CB8AC3E}">
        <p14:creationId xmlns:p14="http://schemas.microsoft.com/office/powerpoint/2010/main" val="1183025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026" y="1301360"/>
            <a:ext cx="5307232" cy="2852737"/>
          </a:xfrm>
        </p:spPr>
        <p:txBody>
          <a:bodyPr/>
          <a:lstStyle/>
          <a:p>
            <a:r>
              <a:rPr lang="en-US" dirty="0"/>
              <a:t>C. Earth</a:t>
            </a:r>
          </a:p>
        </p:txBody>
      </p:sp>
      <p:pic>
        <p:nvPicPr>
          <p:cNvPr id="5" name="Picture 4"/>
          <p:cNvPicPr>
            <a:picLocks noChangeAspect="1"/>
          </p:cNvPicPr>
          <p:nvPr/>
        </p:nvPicPr>
        <p:blipFill>
          <a:blip r:embed="rId2"/>
          <a:stretch>
            <a:fillRect/>
          </a:stretch>
        </p:blipFill>
        <p:spPr>
          <a:xfrm>
            <a:off x="221326" y="1865169"/>
            <a:ext cx="6539230" cy="3097530"/>
          </a:xfrm>
          <a:prstGeom prst="rect">
            <a:avLst/>
          </a:prstGeom>
        </p:spPr>
      </p:pic>
    </p:spTree>
    <p:extLst>
      <p:ext uri="{BB962C8B-B14F-4D97-AF65-F5344CB8AC3E}">
        <p14:creationId xmlns:p14="http://schemas.microsoft.com/office/powerpoint/2010/main" val="2767070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685800"/>
            <a:ext cx="11006050" cy="5648498"/>
          </a:xfrm>
        </p:spPr>
        <p:txBody>
          <a:bodyPr>
            <a:normAutofit fontScale="90000"/>
          </a:bodyPr>
          <a:lstStyle/>
          <a:p>
            <a:pPr lvl="0"/>
            <a:r>
              <a:rPr lang="en-US" dirty="0"/>
              <a:t>If </a:t>
            </a:r>
            <a:r>
              <a:rPr lang="en-US" b="1" dirty="0"/>
              <a:t>inertia did not exist</a:t>
            </a:r>
            <a:r>
              <a:rPr lang="en-US" dirty="0"/>
              <a:t>, what would happen to the planets?</a:t>
            </a:r>
            <a:br>
              <a:rPr lang="en-US" dirty="0"/>
            </a:br>
            <a:r>
              <a:rPr lang="en-US" dirty="0"/>
              <a:t/>
            </a:r>
            <a:br>
              <a:rPr lang="en-US" dirty="0"/>
            </a:br>
            <a:r>
              <a:rPr lang="en-US" dirty="0"/>
              <a:t/>
            </a:r>
            <a:br>
              <a:rPr lang="en-US" dirty="0"/>
            </a:br>
            <a:r>
              <a:rPr lang="en-US" dirty="0"/>
              <a:t>A. They would continue to revolve around the Sun</a:t>
            </a:r>
            <a:br>
              <a:rPr lang="en-US" dirty="0"/>
            </a:br>
            <a:r>
              <a:rPr lang="en-US" dirty="0"/>
              <a:t>B. They would crash into the Sun</a:t>
            </a:r>
            <a:br>
              <a:rPr lang="en-US" dirty="0"/>
            </a:br>
            <a:r>
              <a:rPr lang="en-US" dirty="0"/>
              <a:t>C. They would float off into space</a:t>
            </a:r>
            <a:br>
              <a:rPr lang="en-US" dirty="0"/>
            </a:br>
            <a:r>
              <a:rPr lang="en-US" dirty="0"/>
              <a:t> </a:t>
            </a:r>
            <a:br>
              <a:rPr lang="en-US" dirty="0"/>
            </a:br>
            <a:endParaRPr lang="en-US" dirty="0"/>
          </a:p>
        </p:txBody>
      </p:sp>
    </p:spTree>
    <p:extLst>
      <p:ext uri="{BB962C8B-B14F-4D97-AF65-F5344CB8AC3E}">
        <p14:creationId xmlns:p14="http://schemas.microsoft.com/office/powerpoint/2010/main" val="493535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0" y="315884"/>
            <a:ext cx="5257356" cy="3838213"/>
          </a:xfrm>
        </p:spPr>
        <p:txBody>
          <a:bodyPr>
            <a:normAutofit fontScale="90000"/>
          </a:bodyPr>
          <a:lstStyle/>
          <a:p>
            <a:r>
              <a:rPr lang="en-US" dirty="0"/>
              <a:t>B. They would crash into the Sun</a:t>
            </a:r>
          </a:p>
        </p:txBody>
      </p:sp>
      <p:sp>
        <p:nvSpPr>
          <p:cNvPr id="3" name="Text Placeholder 2"/>
          <p:cNvSpPr>
            <a:spLocks noGrp="1"/>
          </p:cNvSpPr>
          <p:nvPr>
            <p:ph type="body" idx="1"/>
          </p:nvPr>
        </p:nvSpPr>
        <p:spPr>
          <a:xfrm>
            <a:off x="7215447" y="4216328"/>
            <a:ext cx="3162549" cy="1143324"/>
          </a:xfrm>
        </p:spPr>
        <p:txBody>
          <a:bodyPr>
            <a:normAutofit fontScale="92500" lnSpcReduction="10000"/>
          </a:bodyPr>
          <a:lstStyle/>
          <a:p>
            <a:r>
              <a:rPr lang="en-US" dirty="0"/>
              <a:t>Gravitational pulls from the sun would pull the planets </a:t>
            </a:r>
          </a:p>
        </p:txBody>
      </p:sp>
      <p:pic>
        <p:nvPicPr>
          <p:cNvPr id="4" name="Picture 3"/>
          <p:cNvPicPr>
            <a:picLocks noChangeAspect="1"/>
          </p:cNvPicPr>
          <p:nvPr/>
        </p:nvPicPr>
        <p:blipFill>
          <a:blip r:embed="rId2"/>
          <a:stretch>
            <a:fillRect/>
          </a:stretch>
        </p:blipFill>
        <p:spPr>
          <a:xfrm>
            <a:off x="931026" y="1623059"/>
            <a:ext cx="4463934" cy="3347951"/>
          </a:xfrm>
          <a:prstGeom prst="rect">
            <a:avLst/>
          </a:prstGeom>
        </p:spPr>
      </p:pic>
    </p:spTree>
    <p:extLst>
      <p:ext uri="{BB962C8B-B14F-4D97-AF65-F5344CB8AC3E}">
        <p14:creationId xmlns:p14="http://schemas.microsoft.com/office/powerpoint/2010/main" val="3363475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7" y="249382"/>
            <a:ext cx="6143104" cy="6192982"/>
          </a:xfrm>
        </p:spPr>
        <p:txBody>
          <a:bodyPr>
            <a:normAutofit fontScale="90000"/>
          </a:bodyPr>
          <a:lstStyle/>
          <a:p>
            <a:pPr lvl="0"/>
            <a:r>
              <a:rPr lang="en-US" dirty="0"/>
              <a:t>Which scientist was given credit years after his death, for the </a:t>
            </a:r>
            <a:r>
              <a:rPr lang="en-US" b="1" dirty="0"/>
              <a:t>heliocentric</a:t>
            </a:r>
            <a:r>
              <a:rPr lang="en-US" dirty="0"/>
              <a:t> </a:t>
            </a:r>
            <a:r>
              <a:rPr lang="en-US" b="1" dirty="0"/>
              <a:t>model</a:t>
            </a:r>
            <a:r>
              <a:rPr lang="en-US" dirty="0"/>
              <a:t>, believing that </a:t>
            </a:r>
            <a:r>
              <a:rPr lang="en-US" b="1" dirty="0"/>
              <a:t>all the planets revolve around the sun </a:t>
            </a:r>
            <a:r>
              <a:rPr lang="en-US" dirty="0"/>
              <a:t>(another name for this model uses HIS name)?</a:t>
            </a:r>
            <a:br>
              <a:rPr lang="en-US" dirty="0"/>
            </a:br>
            <a:r>
              <a:rPr lang="en-US" dirty="0"/>
              <a:t/>
            </a:r>
            <a:br>
              <a:rPr lang="en-US" dirty="0"/>
            </a:br>
            <a:r>
              <a:rPr lang="en-US" dirty="0"/>
              <a:t>A. Copernicus</a:t>
            </a:r>
            <a:br>
              <a:rPr lang="en-US" dirty="0"/>
            </a:br>
            <a:r>
              <a:rPr lang="en-US" dirty="0"/>
              <a:t>B. Galileo</a:t>
            </a:r>
            <a:br>
              <a:rPr lang="en-US" dirty="0"/>
            </a:br>
            <a:r>
              <a:rPr lang="en-US" dirty="0"/>
              <a:t>C. Ptolemy</a:t>
            </a:r>
            <a:br>
              <a:rPr lang="en-US" dirty="0"/>
            </a:br>
            <a:r>
              <a:rPr lang="en-US" dirty="0"/>
              <a:t>D. Kepler</a:t>
            </a:r>
            <a:br>
              <a:rPr lang="en-US" dirty="0"/>
            </a:br>
            <a:endParaRPr lang="en-US" dirty="0"/>
          </a:p>
        </p:txBody>
      </p:sp>
      <p:pic>
        <p:nvPicPr>
          <p:cNvPr id="4" name="Picture 3"/>
          <p:cNvPicPr>
            <a:picLocks noChangeAspect="1"/>
          </p:cNvPicPr>
          <p:nvPr/>
        </p:nvPicPr>
        <p:blipFill>
          <a:blip r:embed="rId2"/>
          <a:stretch>
            <a:fillRect/>
          </a:stretch>
        </p:blipFill>
        <p:spPr>
          <a:xfrm>
            <a:off x="6833670" y="1966739"/>
            <a:ext cx="5284295" cy="4600315"/>
          </a:xfrm>
          <a:prstGeom prst="rect">
            <a:avLst/>
          </a:prstGeom>
        </p:spPr>
      </p:pic>
    </p:spTree>
    <p:extLst>
      <p:ext uri="{BB962C8B-B14F-4D97-AF65-F5344CB8AC3E}">
        <p14:creationId xmlns:p14="http://schemas.microsoft.com/office/powerpoint/2010/main" val="2054096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418320" cy="6172200"/>
          </a:xfrm>
        </p:spPr>
        <p:txBody>
          <a:bodyPr>
            <a:normAutofit/>
          </a:bodyPr>
          <a:lstStyle/>
          <a:p>
            <a:pPr lvl="0"/>
            <a:r>
              <a:rPr lang="en-US" dirty="0"/>
              <a:t>___ is the imaginary line that goes through the center of Earth, with the poles at each end. (Rotating on </a:t>
            </a:r>
            <a:r>
              <a:rPr lang="en-US" i="1" dirty="0"/>
              <a:t>this</a:t>
            </a:r>
            <a:r>
              <a:rPr lang="en-US" dirty="0"/>
              <a:t> creates day &amp; night.)</a:t>
            </a:r>
            <a:br>
              <a:rPr lang="en-US" dirty="0"/>
            </a:br>
            <a:r>
              <a:rPr lang="en-US" dirty="0"/>
              <a:t/>
            </a:r>
            <a:br>
              <a:rPr lang="en-US" dirty="0"/>
            </a:br>
            <a:r>
              <a:rPr lang="en-US" dirty="0"/>
              <a:t>A. Axis</a:t>
            </a:r>
            <a:br>
              <a:rPr lang="en-US" dirty="0"/>
            </a:br>
            <a:r>
              <a:rPr lang="en-US" dirty="0"/>
              <a:t>B. Ellipse</a:t>
            </a:r>
            <a:br>
              <a:rPr lang="en-US" dirty="0"/>
            </a:br>
            <a:r>
              <a:rPr lang="en-US" dirty="0"/>
              <a:t>C. Equator</a:t>
            </a:r>
            <a:br>
              <a:rPr lang="en-US" dirty="0"/>
            </a:br>
            <a:endParaRPr lang="en-US" dirty="0"/>
          </a:p>
        </p:txBody>
      </p:sp>
    </p:spTree>
    <p:extLst>
      <p:ext uri="{BB962C8B-B14F-4D97-AF65-F5344CB8AC3E}">
        <p14:creationId xmlns:p14="http://schemas.microsoft.com/office/powerpoint/2010/main" val="1833456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0" y="1301360"/>
            <a:ext cx="2879916" cy="2852737"/>
          </a:xfrm>
        </p:spPr>
        <p:txBody>
          <a:bodyPr/>
          <a:lstStyle/>
          <a:p>
            <a:r>
              <a:rPr lang="en-US" dirty="0"/>
              <a:t>A. Axis</a:t>
            </a:r>
          </a:p>
        </p:txBody>
      </p:sp>
      <p:pic>
        <p:nvPicPr>
          <p:cNvPr id="5" name="Picture 4"/>
          <p:cNvPicPr>
            <a:picLocks noChangeAspect="1"/>
          </p:cNvPicPr>
          <p:nvPr/>
        </p:nvPicPr>
        <p:blipFill>
          <a:blip r:embed="rId2"/>
          <a:stretch>
            <a:fillRect/>
          </a:stretch>
        </p:blipFill>
        <p:spPr>
          <a:xfrm>
            <a:off x="1517766" y="621377"/>
            <a:ext cx="5064529" cy="5064529"/>
          </a:xfrm>
          <a:prstGeom prst="rect">
            <a:avLst/>
          </a:prstGeom>
        </p:spPr>
      </p:pic>
    </p:spTree>
    <p:extLst>
      <p:ext uri="{BB962C8B-B14F-4D97-AF65-F5344CB8AC3E}">
        <p14:creationId xmlns:p14="http://schemas.microsoft.com/office/powerpoint/2010/main" val="1822875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61304"/>
          </a:xfrm>
        </p:spPr>
        <p:txBody>
          <a:bodyPr>
            <a:normAutofit/>
          </a:bodyPr>
          <a:lstStyle/>
          <a:p>
            <a:pPr lvl="0"/>
            <a:r>
              <a:rPr lang="en-US" dirty="0"/>
              <a:t>___ are the different forms that the moon takes each night in its appearance, as seen from Earth.</a:t>
            </a:r>
            <a:br>
              <a:rPr lang="en-US" dirty="0"/>
            </a:br>
            <a:r>
              <a:rPr lang="en-US" dirty="0" smtClean="0"/>
              <a:t/>
            </a:r>
            <a:br>
              <a:rPr lang="en-US" dirty="0" smtClean="0"/>
            </a:br>
            <a:r>
              <a:rPr lang="en-US" dirty="0" smtClean="0"/>
              <a:t>A. Ellipses</a:t>
            </a:r>
            <a:r>
              <a:rPr lang="en-US" dirty="0"/>
              <a:t/>
            </a:r>
            <a:br>
              <a:rPr lang="en-US" dirty="0"/>
            </a:br>
            <a:r>
              <a:rPr lang="en-US" dirty="0" smtClean="0"/>
              <a:t>B. Equinoxes</a:t>
            </a:r>
            <a:r>
              <a:rPr lang="en-US" dirty="0"/>
              <a:t/>
            </a:r>
            <a:br>
              <a:rPr lang="en-US" dirty="0"/>
            </a:br>
            <a:r>
              <a:rPr lang="en-US" dirty="0" smtClean="0"/>
              <a:t>C. Moon </a:t>
            </a:r>
            <a:r>
              <a:rPr lang="en-US" dirty="0"/>
              <a:t>Phases</a:t>
            </a:r>
            <a:br>
              <a:rPr lang="en-US" dirty="0"/>
            </a:br>
            <a:endParaRPr lang="en-US" dirty="0"/>
          </a:p>
        </p:txBody>
      </p:sp>
    </p:spTree>
    <p:extLst>
      <p:ext uri="{BB962C8B-B14F-4D97-AF65-F5344CB8AC3E}">
        <p14:creationId xmlns:p14="http://schemas.microsoft.com/office/powerpoint/2010/main" val="1717681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283464"/>
            <a:ext cx="8808743" cy="2048257"/>
          </a:xfrm>
        </p:spPr>
        <p:txBody>
          <a:bodyPr>
            <a:normAutofit/>
          </a:bodyPr>
          <a:lstStyle/>
          <a:p>
            <a:r>
              <a:rPr lang="en-US" dirty="0"/>
              <a:t>C. Moon Phases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296" y="1813751"/>
            <a:ext cx="8694702" cy="3727514"/>
          </a:xfrm>
          <a:prstGeom prst="rect">
            <a:avLst/>
          </a:prstGeom>
        </p:spPr>
      </p:pic>
    </p:spTree>
    <p:extLst>
      <p:ext uri="{BB962C8B-B14F-4D97-AF65-F5344CB8AC3E}">
        <p14:creationId xmlns:p14="http://schemas.microsoft.com/office/powerpoint/2010/main" val="3311080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8056"/>
            <a:ext cx="9601200" cy="6053328"/>
          </a:xfrm>
        </p:spPr>
        <p:txBody>
          <a:bodyPr>
            <a:normAutofit fontScale="90000"/>
          </a:bodyPr>
          <a:lstStyle/>
          <a:p>
            <a:pPr lvl="0"/>
            <a:r>
              <a:rPr lang="en-US" dirty="0"/>
              <a:t>Name the phase of the moon</a:t>
            </a:r>
            <a:r>
              <a:rPr lang="en-US" dirty="0" smtClean="0"/>
              <a:t>.</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A. 1</a:t>
            </a:r>
            <a:r>
              <a:rPr lang="en-US" baseline="30000" dirty="0" smtClean="0"/>
              <a:t>st</a:t>
            </a:r>
            <a:r>
              <a:rPr lang="en-US" dirty="0" smtClean="0"/>
              <a:t> </a:t>
            </a:r>
            <a:r>
              <a:rPr lang="en-US" dirty="0"/>
              <a:t>Quarter</a:t>
            </a:r>
            <a:br>
              <a:rPr lang="en-US" dirty="0"/>
            </a:br>
            <a:r>
              <a:rPr lang="en-US" dirty="0" smtClean="0"/>
              <a:t>B. 3</a:t>
            </a:r>
            <a:r>
              <a:rPr lang="en-US" baseline="30000" dirty="0" smtClean="0"/>
              <a:t>rd</a:t>
            </a:r>
            <a:r>
              <a:rPr lang="en-US" dirty="0" smtClean="0"/>
              <a:t> </a:t>
            </a:r>
            <a:r>
              <a:rPr lang="en-US" dirty="0"/>
              <a:t>Quarter</a:t>
            </a:r>
            <a:br>
              <a:rPr lang="en-US" dirty="0"/>
            </a:br>
            <a:r>
              <a:rPr lang="en-US" dirty="0" smtClean="0"/>
              <a:t>C. Waxing </a:t>
            </a:r>
            <a:r>
              <a:rPr lang="en-US" dirty="0"/>
              <a:t>Gibbous</a:t>
            </a:r>
            <a:br>
              <a:rPr lang="en-US" dirty="0"/>
            </a:br>
            <a:r>
              <a:rPr lang="en-US" dirty="0" smtClean="0"/>
              <a:t>D. Waxing </a:t>
            </a:r>
            <a:r>
              <a:rPr lang="en-US" dirty="0"/>
              <a:t>Crescent</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848" y="1220724"/>
            <a:ext cx="22860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334" y="1394290"/>
            <a:ext cx="1837826" cy="1988990"/>
          </a:xfrm>
          <a:prstGeom prst="rect">
            <a:avLst/>
          </a:prstGeom>
        </p:spPr>
      </p:pic>
    </p:spTree>
    <p:extLst>
      <p:ext uri="{BB962C8B-B14F-4D97-AF65-F5344CB8AC3E}">
        <p14:creationId xmlns:p14="http://schemas.microsoft.com/office/powerpoint/2010/main" val="2419559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1</a:t>
            </a:r>
            <a:r>
              <a:rPr lang="en-US" baseline="30000" dirty="0"/>
              <a:t>st</a:t>
            </a:r>
            <a:r>
              <a:rPr lang="en-US" dirty="0"/>
              <a:t> Quarter</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446" y="2070946"/>
            <a:ext cx="1837826" cy="1988990"/>
          </a:xfrm>
          <a:prstGeom prst="rect">
            <a:avLst/>
          </a:prstGeom>
        </p:spPr>
      </p:pic>
    </p:spTree>
    <p:extLst>
      <p:ext uri="{BB962C8B-B14F-4D97-AF65-F5344CB8AC3E}">
        <p14:creationId xmlns:p14="http://schemas.microsoft.com/office/powerpoint/2010/main" val="1267062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879592"/>
          </a:xfrm>
        </p:spPr>
        <p:txBody>
          <a:bodyPr>
            <a:normAutofit fontScale="90000"/>
          </a:bodyPr>
          <a:lstStyle/>
          <a:p>
            <a:pPr lvl="0"/>
            <a:r>
              <a:rPr lang="en-US" dirty="0"/>
              <a:t>Name the phase of the moon</a:t>
            </a:r>
            <a:r>
              <a:rPr lang="en-US" dirty="0" smtClean="0"/>
              <a: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 1</a:t>
            </a:r>
            <a:r>
              <a:rPr lang="en-US" baseline="30000" dirty="0" smtClean="0"/>
              <a:t>st</a:t>
            </a:r>
            <a:r>
              <a:rPr lang="en-US" dirty="0" smtClean="0"/>
              <a:t> </a:t>
            </a:r>
            <a:r>
              <a:rPr lang="en-US" dirty="0"/>
              <a:t>Quarter</a:t>
            </a:r>
            <a:br>
              <a:rPr lang="en-US" dirty="0"/>
            </a:br>
            <a:r>
              <a:rPr lang="en-US" dirty="0" smtClean="0"/>
              <a:t>B. 3</a:t>
            </a:r>
            <a:r>
              <a:rPr lang="en-US" baseline="30000" dirty="0" smtClean="0"/>
              <a:t>rd</a:t>
            </a:r>
            <a:r>
              <a:rPr lang="en-US" dirty="0" smtClean="0"/>
              <a:t> </a:t>
            </a:r>
            <a:r>
              <a:rPr lang="en-US" dirty="0"/>
              <a:t>Quarter</a:t>
            </a:r>
            <a:br>
              <a:rPr lang="en-US" dirty="0"/>
            </a:br>
            <a:r>
              <a:rPr lang="en-US" dirty="0" smtClean="0"/>
              <a:t>C. Waxing </a:t>
            </a:r>
            <a:r>
              <a:rPr lang="en-US" dirty="0"/>
              <a:t>Crescent</a:t>
            </a:r>
            <a:br>
              <a:rPr lang="en-US" dirty="0"/>
            </a:br>
            <a:r>
              <a:rPr lang="en-US" dirty="0" smtClean="0"/>
              <a:t>D. Waning </a:t>
            </a:r>
            <a:r>
              <a:rPr lang="en-US" dirty="0"/>
              <a:t>Crescent</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736" y="1133856"/>
            <a:ext cx="2212848" cy="2212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880" y="1490472"/>
            <a:ext cx="1569720" cy="1569720"/>
          </a:xfrm>
          <a:prstGeom prst="rect">
            <a:avLst/>
          </a:prstGeom>
        </p:spPr>
      </p:pic>
    </p:spTree>
    <p:extLst>
      <p:ext uri="{BB962C8B-B14F-4D97-AF65-F5344CB8AC3E}">
        <p14:creationId xmlns:p14="http://schemas.microsoft.com/office/powerpoint/2010/main" val="1521171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792" y="1301360"/>
            <a:ext cx="7470204" cy="4157608"/>
          </a:xfrm>
        </p:spPr>
        <p:txBody>
          <a:bodyPr>
            <a:normAutofit/>
          </a:bodyPr>
          <a:lstStyle/>
          <a:p>
            <a:r>
              <a:rPr lang="en-US" dirty="0"/>
              <a:t>D. Waning Crescent</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632" y="2421568"/>
            <a:ext cx="2331720" cy="2331720"/>
          </a:xfrm>
          <a:prstGeom prst="rect">
            <a:avLst/>
          </a:prstGeom>
        </p:spPr>
      </p:pic>
    </p:spTree>
    <p:extLst>
      <p:ext uri="{BB962C8B-B14F-4D97-AF65-F5344CB8AC3E}">
        <p14:creationId xmlns:p14="http://schemas.microsoft.com/office/powerpoint/2010/main" val="3471054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6616"/>
            <a:ext cx="9601200" cy="5660136"/>
          </a:xfrm>
        </p:spPr>
        <p:txBody>
          <a:bodyPr>
            <a:normAutofit fontScale="90000"/>
          </a:bodyPr>
          <a:lstStyle/>
          <a:p>
            <a:pPr lvl="0"/>
            <a:r>
              <a:rPr lang="en-US" dirty="0"/>
              <a:t>Name the phase of the moon.</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A. Full </a:t>
            </a:r>
            <a:r>
              <a:rPr lang="en-US" dirty="0"/>
              <a:t>Moon</a:t>
            </a:r>
            <a:br>
              <a:rPr lang="en-US" dirty="0"/>
            </a:br>
            <a:r>
              <a:rPr lang="en-US" dirty="0" smtClean="0"/>
              <a:t>B. New </a:t>
            </a:r>
            <a:r>
              <a:rPr lang="en-US" dirty="0"/>
              <a:t>Moon</a:t>
            </a:r>
            <a:br>
              <a:rPr lang="en-US" dirty="0"/>
            </a:br>
            <a:r>
              <a:rPr lang="en-US" dirty="0" smtClean="0"/>
              <a:t>C. Waxing </a:t>
            </a:r>
            <a:r>
              <a:rPr lang="en-US" dirty="0"/>
              <a:t>Gibbous</a:t>
            </a:r>
            <a:br>
              <a:rPr lang="en-US" dirty="0"/>
            </a:br>
            <a:r>
              <a:rPr lang="en-US" dirty="0" smtClean="0"/>
              <a:t>D. Waning </a:t>
            </a:r>
            <a:r>
              <a:rPr lang="en-US" dirty="0"/>
              <a:t>Gibbous</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432" y="854964"/>
            <a:ext cx="2391156" cy="23911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44" y="1208844"/>
            <a:ext cx="1945234" cy="1918002"/>
          </a:xfrm>
          <a:prstGeom prst="rect">
            <a:avLst/>
          </a:prstGeom>
        </p:spPr>
      </p:pic>
    </p:spTree>
    <p:extLst>
      <p:ext uri="{BB962C8B-B14F-4D97-AF65-F5344CB8AC3E}">
        <p14:creationId xmlns:p14="http://schemas.microsoft.com/office/powerpoint/2010/main" val="4116887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752" y="1301360"/>
            <a:ext cx="5504244" cy="2852737"/>
          </a:xfrm>
        </p:spPr>
        <p:txBody>
          <a:bodyPr/>
          <a:lstStyle/>
          <a:p>
            <a:r>
              <a:rPr lang="en-US" dirty="0"/>
              <a:t>D. Waning Gibbous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392" y="2159820"/>
            <a:ext cx="1945234" cy="1918002"/>
          </a:xfrm>
          <a:prstGeom prst="rect">
            <a:avLst/>
          </a:prstGeom>
        </p:spPr>
      </p:pic>
    </p:spTree>
    <p:extLst>
      <p:ext uri="{BB962C8B-B14F-4D97-AF65-F5344CB8AC3E}">
        <p14:creationId xmlns:p14="http://schemas.microsoft.com/office/powerpoint/2010/main" val="2217856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Copernicus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556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4" y="685800"/>
            <a:ext cx="7168896" cy="1485900"/>
          </a:xfrm>
        </p:spPr>
        <p:txBody>
          <a:bodyPr/>
          <a:lstStyle/>
          <a:p>
            <a:r>
              <a:rPr lang="en-US" dirty="0" smtClean="0"/>
              <a:t>Phases of the Moon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309" y="1680866"/>
            <a:ext cx="7477507" cy="4738222"/>
          </a:xfrm>
          <a:prstGeom prst="rect">
            <a:avLst/>
          </a:prstGeom>
        </p:spPr>
      </p:pic>
    </p:spTree>
    <p:extLst>
      <p:ext uri="{BB962C8B-B14F-4D97-AF65-F5344CB8AC3E}">
        <p14:creationId xmlns:p14="http://schemas.microsoft.com/office/powerpoint/2010/main" val="2660228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72200"/>
          </a:xfrm>
        </p:spPr>
        <p:txBody>
          <a:bodyPr>
            <a:normAutofit fontScale="90000"/>
          </a:bodyPr>
          <a:lstStyle/>
          <a:p>
            <a:pPr lvl="0"/>
            <a:r>
              <a:rPr lang="en-US" dirty="0"/>
              <a:t>When the moon moves directly between the Sun &amp; the Earth, casting a shadow over part of Earth &amp; blocking sunlight, we call this </a:t>
            </a:r>
            <a:r>
              <a:rPr lang="en-US" dirty="0" smtClean="0"/>
              <a:t>___.</a:t>
            </a:r>
            <a:br>
              <a:rPr lang="en-US" dirty="0" smtClean="0"/>
            </a:br>
            <a:r>
              <a:rPr lang="en-US" dirty="0"/>
              <a:t/>
            </a:r>
            <a:br>
              <a:rPr lang="en-US" dirty="0"/>
            </a:br>
            <a:r>
              <a:rPr lang="en-US" dirty="0" smtClean="0"/>
              <a:t>A. A </a:t>
            </a:r>
            <a:r>
              <a:rPr lang="en-US" dirty="0"/>
              <a:t>lunar eclipse</a:t>
            </a:r>
            <a:br>
              <a:rPr lang="en-US" dirty="0"/>
            </a:br>
            <a:r>
              <a:rPr lang="en-US" dirty="0" smtClean="0"/>
              <a:t>B. The </a:t>
            </a:r>
            <a:r>
              <a:rPr lang="en-US" dirty="0"/>
              <a:t>solstice</a:t>
            </a:r>
            <a:br>
              <a:rPr lang="en-US" dirty="0"/>
            </a:br>
            <a:r>
              <a:rPr lang="en-US" dirty="0" smtClean="0"/>
              <a:t>C. A </a:t>
            </a:r>
            <a:r>
              <a:rPr lang="en-US" dirty="0"/>
              <a:t>solar </a:t>
            </a:r>
            <a:r>
              <a:rPr lang="en-US" dirty="0" smtClean="0"/>
              <a:t>eclipse</a:t>
            </a:r>
            <a:br>
              <a:rPr lang="en-US" dirty="0" smtClean="0"/>
            </a:br>
            <a:r>
              <a:rPr lang="en-US" dirty="0" smtClean="0"/>
              <a:t>D. The </a:t>
            </a:r>
            <a:r>
              <a:rPr lang="en-US" dirty="0"/>
              <a:t>equinox</a:t>
            </a:r>
            <a:br>
              <a:rPr lang="en-US" dirty="0"/>
            </a:br>
            <a:r>
              <a:rPr lang="en-US" dirty="0"/>
              <a:t/>
            </a:r>
            <a:br>
              <a:rPr lang="en-US" dirty="0"/>
            </a:br>
            <a:endParaRPr lang="en-US" dirty="0"/>
          </a:p>
        </p:txBody>
      </p:sp>
    </p:spTree>
    <p:extLst>
      <p:ext uri="{BB962C8B-B14F-4D97-AF65-F5344CB8AC3E}">
        <p14:creationId xmlns:p14="http://schemas.microsoft.com/office/powerpoint/2010/main" val="1392443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33" y="533265"/>
            <a:ext cx="9612971" cy="1140088"/>
          </a:xfrm>
        </p:spPr>
        <p:txBody>
          <a:bodyPr/>
          <a:lstStyle/>
          <a:p>
            <a:r>
              <a:rPr lang="en-US" dirty="0"/>
              <a:t>C. A solar eclipse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51" y="2673096"/>
            <a:ext cx="664845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771" y="2831211"/>
            <a:ext cx="3289173" cy="2710857"/>
          </a:xfrm>
          <a:prstGeom prst="rect">
            <a:avLst/>
          </a:prstGeom>
        </p:spPr>
      </p:pic>
    </p:spTree>
    <p:extLst>
      <p:ext uri="{BB962C8B-B14F-4D97-AF65-F5344CB8AC3E}">
        <p14:creationId xmlns:p14="http://schemas.microsoft.com/office/powerpoint/2010/main" val="1087364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788152"/>
          </a:xfrm>
        </p:spPr>
        <p:txBody>
          <a:bodyPr>
            <a:normAutofit/>
          </a:bodyPr>
          <a:lstStyle/>
          <a:p>
            <a:pPr lvl="0"/>
            <a:r>
              <a:rPr lang="en-US" dirty="0"/>
              <a:t>When all of the Moon’s surface facing Earth reflects light from the sun, it is called </a:t>
            </a:r>
            <a:r>
              <a:rPr lang="en-US" dirty="0" smtClean="0"/>
              <a:t>___.</a:t>
            </a:r>
            <a:br>
              <a:rPr lang="en-US" dirty="0" smtClean="0"/>
            </a:br>
            <a:r>
              <a:rPr lang="en-US" dirty="0"/>
              <a:t/>
            </a:r>
            <a:br>
              <a:rPr lang="en-US" dirty="0"/>
            </a:br>
            <a:r>
              <a:rPr lang="en-US" dirty="0" smtClean="0"/>
              <a:t>A. The </a:t>
            </a:r>
            <a:r>
              <a:rPr lang="en-US" dirty="0"/>
              <a:t>New Moon</a:t>
            </a:r>
            <a:br>
              <a:rPr lang="en-US" dirty="0"/>
            </a:br>
            <a:r>
              <a:rPr lang="en-US" dirty="0" smtClean="0"/>
              <a:t>B. The </a:t>
            </a:r>
            <a:r>
              <a:rPr lang="en-US" dirty="0"/>
              <a:t>Full Moon</a:t>
            </a:r>
            <a:br>
              <a:rPr lang="en-US" dirty="0"/>
            </a:br>
            <a:r>
              <a:rPr lang="en-US" dirty="0" smtClean="0"/>
              <a:t>C. The </a:t>
            </a:r>
            <a:r>
              <a:rPr lang="en-US" dirty="0"/>
              <a:t>Waxing Phases</a:t>
            </a:r>
            <a:br>
              <a:rPr lang="en-US" dirty="0"/>
            </a:br>
            <a:r>
              <a:rPr lang="en-US" dirty="0" smtClean="0"/>
              <a:t>D. The </a:t>
            </a:r>
            <a:r>
              <a:rPr lang="en-US" dirty="0"/>
              <a:t>Waning Phases</a:t>
            </a:r>
            <a:br>
              <a:rPr lang="en-US" dirty="0"/>
            </a:br>
            <a:endParaRPr lang="en-US" dirty="0"/>
          </a:p>
        </p:txBody>
      </p:sp>
    </p:spTree>
    <p:extLst>
      <p:ext uri="{BB962C8B-B14F-4D97-AF65-F5344CB8AC3E}">
        <p14:creationId xmlns:p14="http://schemas.microsoft.com/office/powerpoint/2010/main" val="3088614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704088"/>
            <a:ext cx="9612971" cy="2240281"/>
          </a:xfrm>
        </p:spPr>
        <p:txBody>
          <a:bodyPr>
            <a:normAutofit/>
          </a:bodyPr>
          <a:lstStyle/>
          <a:p>
            <a:r>
              <a:rPr lang="en-US" dirty="0"/>
              <a:t>B. The Full Moon</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294" y="2816264"/>
            <a:ext cx="4255242" cy="31914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196" y="3191256"/>
            <a:ext cx="2544868" cy="2441448"/>
          </a:xfrm>
          <a:prstGeom prst="rect">
            <a:avLst/>
          </a:prstGeom>
        </p:spPr>
      </p:pic>
    </p:spTree>
    <p:extLst>
      <p:ext uri="{BB962C8B-B14F-4D97-AF65-F5344CB8AC3E}">
        <p14:creationId xmlns:p14="http://schemas.microsoft.com/office/powerpoint/2010/main" val="40685258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989320"/>
          </a:xfrm>
        </p:spPr>
        <p:txBody>
          <a:bodyPr>
            <a:normAutofit fontScale="90000"/>
          </a:bodyPr>
          <a:lstStyle/>
          <a:p>
            <a:pPr lvl="0"/>
            <a:r>
              <a:rPr lang="en-US" dirty="0"/>
              <a:t>An </a:t>
            </a:r>
            <a:r>
              <a:rPr lang="en-US" dirty="0" smtClean="0"/>
              <a:t>elongated, closed </a:t>
            </a:r>
            <a:r>
              <a:rPr lang="en-US" dirty="0"/>
              <a:t>curve </a:t>
            </a:r>
            <a:r>
              <a:rPr lang="en-US" dirty="0" smtClean="0"/>
              <a:t>path (smashed </a:t>
            </a:r>
            <a:r>
              <a:rPr lang="en-US" dirty="0"/>
              <a:t>circle</a:t>
            </a:r>
            <a:r>
              <a:rPr lang="en-US" dirty="0" smtClean="0"/>
              <a:t>) </a:t>
            </a:r>
            <a:r>
              <a:rPr lang="en-US" dirty="0"/>
              <a:t>that most space objects </a:t>
            </a:r>
            <a:r>
              <a:rPr lang="en-US" dirty="0" smtClean="0"/>
              <a:t>take on their orbit </a:t>
            </a:r>
            <a:r>
              <a:rPr lang="en-US" dirty="0"/>
              <a:t>around our Sun is called </a:t>
            </a:r>
            <a:r>
              <a:rPr lang="en-US" dirty="0" smtClean="0"/>
              <a:t>___.</a:t>
            </a:r>
            <a:br>
              <a:rPr lang="en-US" dirty="0" smtClean="0"/>
            </a:br>
            <a:r>
              <a:rPr lang="en-US" dirty="0"/>
              <a:t/>
            </a:r>
            <a:br>
              <a:rPr lang="en-US" dirty="0"/>
            </a:br>
            <a:r>
              <a:rPr lang="en-US" dirty="0" smtClean="0"/>
              <a:t>A. </a:t>
            </a:r>
            <a:r>
              <a:rPr lang="en-US" dirty="0"/>
              <a:t>An </a:t>
            </a:r>
            <a:r>
              <a:rPr lang="en-US" dirty="0" err="1"/>
              <a:t>orion</a:t>
            </a:r>
            <a:r>
              <a:rPr lang="en-US" dirty="0"/>
              <a:t/>
            </a:r>
            <a:br>
              <a:rPr lang="en-US" dirty="0"/>
            </a:br>
            <a:r>
              <a:rPr lang="en-US" dirty="0" smtClean="0"/>
              <a:t>B. </a:t>
            </a:r>
            <a:r>
              <a:rPr lang="en-US" dirty="0"/>
              <a:t>An </a:t>
            </a:r>
            <a:r>
              <a:rPr lang="en-US" dirty="0" smtClean="0"/>
              <a:t>ellipse</a:t>
            </a:r>
            <a:r>
              <a:rPr lang="en-US" dirty="0"/>
              <a:t/>
            </a:r>
            <a:br>
              <a:rPr lang="en-US" dirty="0"/>
            </a:br>
            <a:r>
              <a:rPr lang="en-US" dirty="0" smtClean="0"/>
              <a:t>C. Waxing</a:t>
            </a:r>
            <a:r>
              <a:rPr lang="en-US" dirty="0"/>
              <a:t/>
            </a:r>
            <a:br>
              <a:rPr lang="en-US" dirty="0"/>
            </a:br>
            <a:r>
              <a:rPr lang="en-US" dirty="0" smtClean="0"/>
              <a:t>D. Waning</a:t>
            </a:r>
            <a:r>
              <a:rPr lang="en-US" dirty="0"/>
              <a:t/>
            </a:r>
            <a:br>
              <a:rPr lang="en-US" dirty="0"/>
            </a:br>
            <a:endParaRPr lang="en-US" dirty="0"/>
          </a:p>
        </p:txBody>
      </p:sp>
    </p:spTree>
    <p:extLst>
      <p:ext uri="{BB962C8B-B14F-4D97-AF65-F5344CB8AC3E}">
        <p14:creationId xmlns:p14="http://schemas.microsoft.com/office/powerpoint/2010/main" val="2863108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405248"/>
            <a:ext cx="6592380" cy="2852737"/>
          </a:xfrm>
        </p:spPr>
        <p:txBody>
          <a:bodyPr/>
          <a:lstStyle/>
          <a:p>
            <a:r>
              <a:rPr lang="en-US" dirty="0"/>
              <a:t>B. An ellipse</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008" y="2615183"/>
            <a:ext cx="6726936" cy="3027121"/>
          </a:xfrm>
          <a:prstGeom prst="rect">
            <a:avLst/>
          </a:prstGeom>
        </p:spPr>
      </p:pic>
      <p:sp>
        <p:nvSpPr>
          <p:cNvPr id="5" name="TextBox 4"/>
          <p:cNvSpPr txBox="1"/>
          <p:nvPr/>
        </p:nvSpPr>
        <p:spPr>
          <a:xfrm>
            <a:off x="688848" y="3712464"/>
            <a:ext cx="3566160" cy="646331"/>
          </a:xfrm>
          <a:prstGeom prst="rect">
            <a:avLst/>
          </a:prstGeom>
          <a:noFill/>
        </p:spPr>
        <p:txBody>
          <a:bodyPr wrap="square" rtlCol="0">
            <a:spAutoFit/>
          </a:bodyPr>
          <a:lstStyle/>
          <a:p>
            <a:r>
              <a:rPr lang="en-US" sz="3600" dirty="0" smtClean="0"/>
              <a:t>Elliptical Orbit </a:t>
            </a:r>
            <a:r>
              <a:rPr lang="en-US" sz="3600" dirty="0" smtClean="0">
                <a:sym typeface="Wingdings" panose="05000000000000000000" pitchFamily="2" charset="2"/>
              </a:rPr>
              <a:t></a:t>
            </a:r>
            <a:endParaRPr lang="en-US" sz="3600" dirty="0"/>
          </a:p>
        </p:txBody>
      </p:sp>
    </p:spTree>
    <p:extLst>
      <p:ext uri="{BB962C8B-B14F-4D97-AF65-F5344CB8AC3E}">
        <p14:creationId xmlns:p14="http://schemas.microsoft.com/office/powerpoint/2010/main" val="3838671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257800"/>
          </a:xfrm>
        </p:spPr>
        <p:txBody>
          <a:bodyPr>
            <a:normAutofit/>
          </a:bodyPr>
          <a:lstStyle/>
          <a:p>
            <a:pPr lvl="0"/>
            <a:r>
              <a:rPr lang="en-US" dirty="0"/>
              <a:t>During which moon phase does a lunar eclipse occur</a:t>
            </a:r>
            <a:r>
              <a:rPr lang="en-US" dirty="0" smtClean="0"/>
              <a:t>?</a:t>
            </a:r>
            <a:br>
              <a:rPr lang="en-US" dirty="0" smtClean="0"/>
            </a:br>
            <a:r>
              <a:rPr lang="en-US" dirty="0"/>
              <a:t/>
            </a:r>
            <a:br>
              <a:rPr lang="en-US" dirty="0"/>
            </a:br>
            <a:r>
              <a:rPr lang="en-US" dirty="0"/>
              <a:t/>
            </a:r>
            <a:br>
              <a:rPr lang="en-US" dirty="0"/>
            </a:br>
            <a:r>
              <a:rPr lang="en-US" dirty="0" smtClean="0"/>
              <a:t>A. 1</a:t>
            </a:r>
            <a:r>
              <a:rPr lang="en-US" baseline="30000" dirty="0" smtClean="0"/>
              <a:t>st</a:t>
            </a:r>
            <a:r>
              <a:rPr lang="en-US" dirty="0" smtClean="0"/>
              <a:t> </a:t>
            </a:r>
            <a:r>
              <a:rPr lang="en-US" dirty="0"/>
              <a:t>Quarter</a:t>
            </a:r>
            <a:br>
              <a:rPr lang="en-US" dirty="0"/>
            </a:br>
            <a:r>
              <a:rPr lang="en-US" dirty="0" smtClean="0"/>
              <a:t>B. Full </a:t>
            </a:r>
            <a:r>
              <a:rPr lang="en-US" dirty="0"/>
              <a:t>Moon</a:t>
            </a:r>
            <a:br>
              <a:rPr lang="en-US" dirty="0"/>
            </a:br>
            <a:r>
              <a:rPr lang="en-US" dirty="0" smtClean="0"/>
              <a:t>C. New </a:t>
            </a:r>
            <a:r>
              <a:rPr lang="en-US" dirty="0"/>
              <a:t>Moon</a:t>
            </a:r>
            <a:br>
              <a:rPr lang="en-US" dirty="0"/>
            </a:br>
            <a:r>
              <a:rPr lang="en-US" dirty="0" smtClean="0"/>
              <a:t>D. 3</a:t>
            </a:r>
            <a:r>
              <a:rPr lang="en-US" baseline="30000" dirty="0" smtClean="0"/>
              <a:t>rd</a:t>
            </a:r>
            <a:r>
              <a:rPr lang="en-US" dirty="0" smtClean="0"/>
              <a:t> </a:t>
            </a:r>
            <a:r>
              <a:rPr lang="en-US" dirty="0"/>
              <a:t>Quarter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779776"/>
            <a:ext cx="4059936" cy="3044952"/>
          </a:xfrm>
          <a:prstGeom prst="rect">
            <a:avLst/>
          </a:prstGeom>
        </p:spPr>
      </p:pic>
    </p:spTree>
    <p:extLst>
      <p:ext uri="{BB962C8B-B14F-4D97-AF65-F5344CB8AC3E}">
        <p14:creationId xmlns:p14="http://schemas.microsoft.com/office/powerpoint/2010/main" val="21760903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4032" y="2462648"/>
            <a:ext cx="3721164" cy="2852737"/>
          </a:xfrm>
        </p:spPr>
        <p:txBody>
          <a:bodyPr>
            <a:normAutofit fontScale="90000"/>
          </a:bodyPr>
          <a:lstStyle/>
          <a:p>
            <a:r>
              <a:rPr lang="en-US" dirty="0"/>
              <a:t>B. Full Moon</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40" y="1938529"/>
            <a:ext cx="6936520" cy="4147756"/>
          </a:xfrm>
          <a:prstGeom prst="rect">
            <a:avLst/>
          </a:prstGeom>
        </p:spPr>
      </p:pic>
    </p:spTree>
    <p:extLst>
      <p:ext uri="{BB962C8B-B14F-4D97-AF65-F5344CB8AC3E}">
        <p14:creationId xmlns:p14="http://schemas.microsoft.com/office/powerpoint/2010/main" val="477920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358384"/>
          </a:xfrm>
        </p:spPr>
        <p:txBody>
          <a:bodyPr>
            <a:normAutofit/>
          </a:bodyPr>
          <a:lstStyle/>
          <a:p>
            <a:pPr lvl="0"/>
            <a:r>
              <a:rPr lang="en-US" dirty="0"/>
              <a:t>When the difference between high &amp; low tide is the greatest, we have ___ tides occurring</a:t>
            </a:r>
            <a:r>
              <a:rPr lang="en-US" dirty="0" smtClean="0"/>
              <a:t>.</a:t>
            </a:r>
            <a:br>
              <a:rPr lang="en-US" dirty="0" smtClean="0"/>
            </a:br>
            <a:r>
              <a:rPr lang="en-US" dirty="0"/>
              <a:t/>
            </a:r>
            <a:br>
              <a:rPr lang="en-US" dirty="0"/>
            </a:br>
            <a:r>
              <a:rPr lang="en-US" dirty="0" smtClean="0"/>
              <a:t>A. Spring </a:t>
            </a:r>
            <a:r>
              <a:rPr lang="en-US" dirty="0"/>
              <a:t/>
            </a:r>
            <a:br>
              <a:rPr lang="en-US" dirty="0"/>
            </a:br>
            <a:r>
              <a:rPr lang="en-US" dirty="0" smtClean="0"/>
              <a:t>B. Neap</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334" y="2998088"/>
            <a:ext cx="3857625" cy="2314575"/>
          </a:xfrm>
          <a:prstGeom prst="rect">
            <a:avLst/>
          </a:prstGeom>
        </p:spPr>
      </p:pic>
    </p:spTree>
    <p:extLst>
      <p:ext uri="{BB962C8B-B14F-4D97-AF65-F5344CB8AC3E}">
        <p14:creationId xmlns:p14="http://schemas.microsoft.com/office/powerpoint/2010/main" val="416024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753" y="257695"/>
            <a:ext cx="4995948" cy="6151417"/>
          </a:xfrm>
        </p:spPr>
        <p:txBody>
          <a:bodyPr>
            <a:normAutofit fontScale="90000"/>
          </a:bodyPr>
          <a:lstStyle/>
          <a:p>
            <a:pPr lvl="0"/>
            <a:r>
              <a:rPr lang="en-US" dirty="0"/>
              <a:t>Which scientist used a </a:t>
            </a:r>
            <a:r>
              <a:rPr lang="en-US" b="1" dirty="0"/>
              <a:t>telescope</a:t>
            </a:r>
            <a:r>
              <a:rPr lang="en-US" dirty="0"/>
              <a:t> &amp; found </a:t>
            </a:r>
            <a:r>
              <a:rPr lang="en-US" b="1" dirty="0"/>
              <a:t>Jupiter’s 4 largest moons </a:t>
            </a:r>
            <a:r>
              <a:rPr lang="en-US" dirty="0"/>
              <a:t>&amp; that </a:t>
            </a:r>
            <a:r>
              <a:rPr lang="en-US" b="1" dirty="0"/>
              <a:t>Venus</a:t>
            </a:r>
            <a:r>
              <a:rPr lang="en-US" dirty="0"/>
              <a:t> appears to have </a:t>
            </a:r>
            <a:r>
              <a:rPr lang="en-US" b="1" dirty="0"/>
              <a:t>phases</a:t>
            </a:r>
            <a:r>
              <a:rPr lang="en-US" dirty="0"/>
              <a:t> like our moon?</a:t>
            </a:r>
            <a:br>
              <a:rPr lang="en-US" dirty="0"/>
            </a:br>
            <a:r>
              <a:rPr lang="en-US" dirty="0"/>
              <a:t/>
            </a:r>
            <a:br>
              <a:rPr lang="en-US" dirty="0"/>
            </a:br>
            <a:r>
              <a:rPr lang="en-US" dirty="0"/>
              <a:t>A. Copernicus</a:t>
            </a:r>
            <a:br>
              <a:rPr lang="en-US" dirty="0"/>
            </a:br>
            <a:r>
              <a:rPr lang="en-US" dirty="0"/>
              <a:t>B. Aristotle</a:t>
            </a:r>
            <a:br>
              <a:rPr lang="en-US" dirty="0"/>
            </a:br>
            <a:r>
              <a:rPr lang="en-US" dirty="0"/>
              <a:t>C. Ptolemy</a:t>
            </a:r>
            <a:br>
              <a:rPr lang="en-US" dirty="0"/>
            </a:br>
            <a:r>
              <a:rPr lang="en-US" dirty="0"/>
              <a:t>D. Galileo</a:t>
            </a:r>
            <a:br>
              <a:rPr lang="en-US" dirty="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715588" y="1395974"/>
            <a:ext cx="5935952" cy="3874857"/>
          </a:xfrm>
          <a:prstGeom prst="rect">
            <a:avLst/>
          </a:prstGeom>
        </p:spPr>
      </p:pic>
    </p:spTree>
    <p:extLst>
      <p:ext uri="{BB962C8B-B14F-4D97-AF65-F5344CB8AC3E}">
        <p14:creationId xmlns:p14="http://schemas.microsoft.com/office/powerpoint/2010/main" val="2787931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128" y="1301360"/>
            <a:ext cx="4142232" cy="2852737"/>
          </a:xfrm>
        </p:spPr>
        <p:txBody>
          <a:bodyPr/>
          <a:lstStyle/>
          <a:p>
            <a:r>
              <a:rPr lang="en-US" dirty="0"/>
              <a:t>A. Spring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1028700"/>
            <a:ext cx="6720840" cy="5107482"/>
          </a:xfrm>
          <a:prstGeom prst="rect">
            <a:avLst/>
          </a:prstGeom>
        </p:spPr>
      </p:pic>
      <p:sp>
        <p:nvSpPr>
          <p:cNvPr id="5" name="Rectangle 4"/>
          <p:cNvSpPr/>
          <p:nvPr/>
        </p:nvSpPr>
        <p:spPr>
          <a:xfrm>
            <a:off x="3941064" y="1115568"/>
            <a:ext cx="1435608" cy="185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133088" y="1301360"/>
            <a:ext cx="525780" cy="189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559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50992"/>
          </a:xfrm>
        </p:spPr>
        <p:txBody>
          <a:bodyPr>
            <a:normAutofit/>
          </a:bodyPr>
          <a:lstStyle/>
          <a:p>
            <a:pPr lvl="0"/>
            <a:r>
              <a:rPr lang="en-US" dirty="0"/>
              <a:t>During which moon phases do we have Neap Tides</a:t>
            </a:r>
            <a:r>
              <a:rPr lang="en-US" dirty="0" smtClean="0"/>
              <a:t>?</a:t>
            </a:r>
            <a:br>
              <a:rPr lang="en-US" dirty="0" smtClean="0"/>
            </a:br>
            <a:r>
              <a:rPr lang="en-US" dirty="0" smtClean="0"/>
              <a:t/>
            </a:r>
            <a:br>
              <a:rPr lang="en-US" dirty="0" smtClean="0"/>
            </a:br>
            <a:r>
              <a:rPr lang="en-US" dirty="0"/>
              <a:t/>
            </a:r>
            <a:br>
              <a:rPr lang="en-US" dirty="0"/>
            </a:br>
            <a:r>
              <a:rPr lang="en-US" dirty="0" smtClean="0"/>
              <a:t>A. Full </a:t>
            </a:r>
            <a:r>
              <a:rPr lang="en-US" dirty="0"/>
              <a:t>&amp; New</a:t>
            </a:r>
            <a:br>
              <a:rPr lang="en-US" dirty="0"/>
            </a:br>
            <a:r>
              <a:rPr lang="en-US" dirty="0" smtClean="0"/>
              <a:t>B. Waxing </a:t>
            </a:r>
            <a:r>
              <a:rPr lang="en-US" dirty="0"/>
              <a:t>Crescent &amp; Waning Crescent</a:t>
            </a:r>
            <a:br>
              <a:rPr lang="en-US" dirty="0"/>
            </a:br>
            <a:r>
              <a:rPr lang="en-US" dirty="0" smtClean="0"/>
              <a:t>C. 1</a:t>
            </a:r>
            <a:r>
              <a:rPr lang="en-US" baseline="30000" dirty="0" smtClean="0"/>
              <a:t>st</a:t>
            </a:r>
            <a:r>
              <a:rPr lang="en-US" dirty="0" smtClean="0"/>
              <a:t> </a:t>
            </a:r>
            <a:r>
              <a:rPr lang="en-US" dirty="0"/>
              <a:t>Quarter &amp; 3</a:t>
            </a:r>
            <a:r>
              <a:rPr lang="en-US" baseline="30000" dirty="0"/>
              <a:t>rd</a:t>
            </a:r>
            <a:r>
              <a:rPr lang="en-US" dirty="0"/>
              <a:t> Quarter</a:t>
            </a:r>
            <a:br>
              <a:rPr lang="en-US" dirty="0"/>
            </a:br>
            <a:r>
              <a:rPr lang="en-US" dirty="0" smtClean="0"/>
              <a:t>D. Waxing </a:t>
            </a:r>
            <a:r>
              <a:rPr lang="en-US" dirty="0"/>
              <a:t>Gibbous &amp; Waning Gibbous</a:t>
            </a:r>
            <a:br>
              <a:rPr lang="en-US" dirty="0"/>
            </a:br>
            <a:endParaRPr lang="en-US" dirty="0"/>
          </a:p>
        </p:txBody>
      </p:sp>
    </p:spTree>
    <p:extLst>
      <p:ext uri="{BB962C8B-B14F-4D97-AF65-F5344CB8AC3E}">
        <p14:creationId xmlns:p14="http://schemas.microsoft.com/office/powerpoint/2010/main" val="3476436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441825"/>
            <a:ext cx="10533887" cy="1249816"/>
          </a:xfrm>
        </p:spPr>
        <p:txBody>
          <a:bodyPr>
            <a:normAutofit/>
          </a:bodyPr>
          <a:lstStyle/>
          <a:p>
            <a:r>
              <a:rPr lang="en-US" sz="6000" dirty="0"/>
              <a:t>C. 1</a:t>
            </a:r>
            <a:r>
              <a:rPr lang="en-US" sz="6000" baseline="30000" dirty="0"/>
              <a:t>st</a:t>
            </a:r>
            <a:r>
              <a:rPr lang="en-US" sz="6000" dirty="0"/>
              <a:t> Quarter &amp; 3</a:t>
            </a:r>
            <a:r>
              <a:rPr lang="en-US" sz="6000" baseline="30000" dirty="0"/>
              <a:t>rd</a:t>
            </a:r>
            <a:r>
              <a:rPr lang="en-US" sz="6000" dirty="0"/>
              <a:t> Quarter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433" y="2352103"/>
            <a:ext cx="5436083" cy="3628073"/>
          </a:xfrm>
          <a:prstGeom prst="rect">
            <a:avLst/>
          </a:prstGeom>
        </p:spPr>
      </p:pic>
    </p:spTree>
    <p:extLst>
      <p:ext uri="{BB962C8B-B14F-4D97-AF65-F5344CB8AC3E}">
        <p14:creationId xmlns:p14="http://schemas.microsoft.com/office/powerpoint/2010/main" val="39257273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971032"/>
          </a:xfrm>
        </p:spPr>
        <p:txBody>
          <a:bodyPr>
            <a:normAutofit/>
          </a:bodyPr>
          <a:lstStyle/>
          <a:p>
            <a:pPr lvl="0"/>
            <a:r>
              <a:rPr lang="en-US" dirty="0"/>
              <a:t>The solid, inner part of a comet is called </a:t>
            </a:r>
            <a:r>
              <a:rPr lang="en-US" dirty="0" smtClean="0"/>
              <a:t>its ___.</a:t>
            </a:r>
            <a:br>
              <a:rPr lang="en-US" dirty="0" smtClean="0"/>
            </a:br>
            <a:r>
              <a:rPr lang="en-US" dirty="0" smtClean="0"/>
              <a:t/>
            </a:r>
            <a:br>
              <a:rPr lang="en-US" dirty="0" smtClean="0"/>
            </a:br>
            <a:r>
              <a:rPr lang="en-US" dirty="0"/>
              <a:t/>
            </a:r>
            <a:br>
              <a:rPr lang="en-US" dirty="0"/>
            </a:br>
            <a:r>
              <a:rPr lang="en-US" dirty="0" smtClean="0"/>
              <a:t>A. Coma</a:t>
            </a:r>
            <a:r>
              <a:rPr lang="en-US" dirty="0"/>
              <a:t/>
            </a:r>
            <a:br>
              <a:rPr lang="en-US" dirty="0"/>
            </a:br>
            <a:r>
              <a:rPr lang="en-US" dirty="0" smtClean="0"/>
              <a:t>B. Nucleus</a:t>
            </a:r>
            <a:r>
              <a:rPr lang="en-US" dirty="0"/>
              <a:t/>
            </a:r>
            <a:br>
              <a:rPr lang="en-US" dirty="0"/>
            </a:br>
            <a:r>
              <a:rPr lang="en-US" dirty="0" smtClean="0"/>
              <a:t>C. Core</a:t>
            </a:r>
            <a:r>
              <a:rPr lang="en-US" dirty="0"/>
              <a:t/>
            </a:r>
            <a:br>
              <a:rPr lang="en-US" dirty="0"/>
            </a:br>
            <a:r>
              <a:rPr lang="en-US" dirty="0" smtClean="0"/>
              <a:t>D. </a:t>
            </a:r>
            <a:r>
              <a:rPr lang="en-US" dirty="0"/>
              <a:t>Heart</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408" y="1975294"/>
            <a:ext cx="4986147" cy="3736607"/>
          </a:xfrm>
          <a:prstGeom prst="rect">
            <a:avLst/>
          </a:prstGeom>
        </p:spPr>
      </p:pic>
    </p:spTree>
    <p:extLst>
      <p:ext uri="{BB962C8B-B14F-4D97-AF65-F5344CB8AC3E}">
        <p14:creationId xmlns:p14="http://schemas.microsoft.com/office/powerpoint/2010/main" val="3717808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920" y="2746112"/>
            <a:ext cx="3547428" cy="2852737"/>
          </a:xfrm>
        </p:spPr>
        <p:txBody>
          <a:bodyPr>
            <a:normAutofit/>
          </a:bodyPr>
          <a:lstStyle/>
          <a:p>
            <a:r>
              <a:rPr lang="en-US" sz="5400" dirty="0"/>
              <a:t>B. Nucleus</a:t>
            </a:r>
            <a:br>
              <a:rPr lang="en-US" sz="5400" dirty="0"/>
            </a:b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70" y="763521"/>
            <a:ext cx="7299106" cy="5116071"/>
          </a:xfrm>
          <a:prstGeom prst="rect">
            <a:avLst/>
          </a:prstGeom>
        </p:spPr>
      </p:pic>
    </p:spTree>
    <p:extLst>
      <p:ext uri="{BB962C8B-B14F-4D97-AF65-F5344CB8AC3E}">
        <p14:creationId xmlns:p14="http://schemas.microsoft.com/office/powerpoint/2010/main" val="3890914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577840"/>
          </a:xfrm>
        </p:spPr>
        <p:txBody>
          <a:bodyPr>
            <a:normAutofit/>
          </a:bodyPr>
          <a:lstStyle/>
          <a:p>
            <a:pPr lvl="0"/>
            <a:r>
              <a:rPr lang="en-US" dirty="0"/>
              <a:t>The </a:t>
            </a:r>
            <a:r>
              <a:rPr lang="en-US" u="sng" dirty="0"/>
              <a:t>cloud of gases </a:t>
            </a:r>
            <a:r>
              <a:rPr lang="en-US" dirty="0"/>
              <a:t>around the solid part of a comet is known as the </a:t>
            </a:r>
            <a:r>
              <a:rPr lang="en-US" dirty="0" smtClean="0"/>
              <a:t>___.</a:t>
            </a:r>
            <a:br>
              <a:rPr lang="en-US" dirty="0" smtClean="0"/>
            </a:br>
            <a:r>
              <a:rPr lang="en-US" dirty="0"/>
              <a:t/>
            </a:r>
            <a:br>
              <a:rPr lang="en-US" dirty="0"/>
            </a:br>
            <a:r>
              <a:rPr lang="en-US" dirty="0" smtClean="0"/>
              <a:t>A. </a:t>
            </a:r>
            <a:r>
              <a:rPr lang="en-US" dirty="0"/>
              <a:t>Core</a:t>
            </a:r>
            <a:r>
              <a:rPr lang="en-US" dirty="0"/>
              <a:t/>
            </a:r>
            <a:br>
              <a:rPr lang="en-US" dirty="0"/>
            </a:br>
            <a:r>
              <a:rPr lang="en-US" dirty="0" smtClean="0"/>
              <a:t>B. Heart</a:t>
            </a:r>
            <a:r>
              <a:rPr lang="en-US" dirty="0"/>
              <a:t/>
            </a:r>
            <a:br>
              <a:rPr lang="en-US" dirty="0"/>
            </a:br>
            <a:r>
              <a:rPr lang="en-US" dirty="0" smtClean="0"/>
              <a:t>C. Coma</a:t>
            </a:r>
            <a:r>
              <a:rPr lang="en-US" dirty="0"/>
              <a:t/>
            </a:r>
            <a:br>
              <a:rPr lang="en-US" dirty="0"/>
            </a:br>
            <a:endParaRPr lang="en-US" dirty="0"/>
          </a:p>
        </p:txBody>
      </p:sp>
    </p:spTree>
    <p:extLst>
      <p:ext uri="{BB962C8B-B14F-4D97-AF65-F5344CB8AC3E}">
        <p14:creationId xmlns:p14="http://schemas.microsoft.com/office/powerpoint/2010/main" val="3011043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Coma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161" y="1193408"/>
            <a:ext cx="4439295" cy="4439295"/>
          </a:xfrm>
          <a:prstGeom prst="rect">
            <a:avLst/>
          </a:prstGeom>
        </p:spPr>
      </p:pic>
    </p:spTree>
    <p:extLst>
      <p:ext uri="{BB962C8B-B14F-4D97-AF65-F5344CB8AC3E}">
        <p14:creationId xmlns:p14="http://schemas.microsoft.com/office/powerpoint/2010/main" val="378928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23560"/>
          </a:xfrm>
        </p:spPr>
        <p:txBody>
          <a:bodyPr>
            <a:normAutofit/>
          </a:bodyPr>
          <a:lstStyle/>
          <a:p>
            <a:pPr lvl="0"/>
            <a:r>
              <a:rPr lang="en-US" dirty="0"/>
              <a:t>___ is the </a:t>
            </a:r>
            <a:r>
              <a:rPr lang="en-US" u="sng" dirty="0"/>
              <a:t>flash of light </a:t>
            </a:r>
            <a:r>
              <a:rPr lang="en-US" dirty="0"/>
              <a:t>that is created when small pieces of rock are pulled into Earth’s atmosphere by gravity &amp; heated by friction</a:t>
            </a:r>
            <a:r>
              <a:rPr lang="en-US" dirty="0" smtClean="0"/>
              <a:t>.</a:t>
            </a:r>
            <a:br>
              <a:rPr lang="en-US" dirty="0" smtClean="0"/>
            </a:br>
            <a:r>
              <a:rPr lang="en-US" dirty="0"/>
              <a:t/>
            </a:r>
            <a:br>
              <a:rPr lang="en-US" dirty="0"/>
            </a:br>
            <a:r>
              <a:rPr lang="en-US" dirty="0" smtClean="0"/>
              <a:t>A. Meteoroid</a:t>
            </a:r>
            <a:r>
              <a:rPr lang="en-US" dirty="0"/>
              <a:t/>
            </a:r>
            <a:br>
              <a:rPr lang="en-US" dirty="0"/>
            </a:br>
            <a:r>
              <a:rPr lang="en-US" dirty="0" smtClean="0"/>
              <a:t>B. Meteor</a:t>
            </a:r>
            <a:r>
              <a:rPr lang="en-US" dirty="0"/>
              <a:t/>
            </a:r>
            <a:br>
              <a:rPr lang="en-US" dirty="0"/>
            </a:br>
            <a:r>
              <a:rPr lang="en-US" dirty="0" smtClean="0"/>
              <a:t>C. Meteorite</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76" y="2941129"/>
            <a:ext cx="4295775" cy="3133725"/>
          </a:xfrm>
          <a:prstGeom prst="rect">
            <a:avLst/>
          </a:prstGeom>
        </p:spPr>
      </p:pic>
    </p:spTree>
    <p:extLst>
      <p:ext uri="{BB962C8B-B14F-4D97-AF65-F5344CB8AC3E}">
        <p14:creationId xmlns:p14="http://schemas.microsoft.com/office/powerpoint/2010/main" val="1350568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Meteor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67781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367528"/>
          </a:xfrm>
        </p:spPr>
        <p:txBody>
          <a:bodyPr>
            <a:normAutofit/>
          </a:bodyPr>
          <a:lstStyle/>
          <a:p>
            <a:pPr lvl="0"/>
            <a:r>
              <a:rPr lang="en-US" dirty="0"/>
              <a:t>Pieces of space rock that </a:t>
            </a:r>
            <a:r>
              <a:rPr lang="en-US" u="sng" dirty="0"/>
              <a:t>actually strike Earth’s surface </a:t>
            </a:r>
            <a:r>
              <a:rPr lang="en-US" dirty="0"/>
              <a:t>are called </a:t>
            </a:r>
            <a:r>
              <a:rPr lang="en-US" dirty="0" smtClean="0"/>
              <a:t>___.</a:t>
            </a:r>
            <a:br>
              <a:rPr lang="en-US" dirty="0" smtClean="0"/>
            </a:br>
            <a:r>
              <a:rPr lang="en-US" dirty="0" smtClean="0"/>
              <a:t/>
            </a:r>
            <a:br>
              <a:rPr lang="en-US" dirty="0" smtClean="0"/>
            </a:br>
            <a:r>
              <a:rPr lang="en-US" dirty="0"/>
              <a:t/>
            </a:r>
            <a:br>
              <a:rPr lang="en-US" dirty="0"/>
            </a:br>
            <a:r>
              <a:rPr lang="en-US" dirty="0" smtClean="0"/>
              <a:t>A. Meteoroids</a:t>
            </a:r>
            <a:r>
              <a:rPr lang="en-US" dirty="0"/>
              <a:t/>
            </a:r>
            <a:br>
              <a:rPr lang="en-US" dirty="0"/>
            </a:br>
            <a:r>
              <a:rPr lang="en-US" dirty="0" smtClean="0"/>
              <a:t>B. Meteors</a:t>
            </a:r>
            <a:r>
              <a:rPr lang="en-US" dirty="0"/>
              <a:t/>
            </a:r>
            <a:br>
              <a:rPr lang="en-US" dirty="0"/>
            </a:br>
            <a:r>
              <a:rPr lang="en-US" dirty="0" smtClean="0"/>
              <a:t>C. Meteorites</a:t>
            </a:r>
            <a:endParaRPr lang="en-US" dirty="0"/>
          </a:p>
        </p:txBody>
      </p:sp>
    </p:spTree>
    <p:extLst>
      <p:ext uri="{BB962C8B-B14F-4D97-AF65-F5344CB8AC3E}">
        <p14:creationId xmlns:p14="http://schemas.microsoft.com/office/powerpoint/2010/main" val="343510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Galileo</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1720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01" y="460113"/>
            <a:ext cx="9612971" cy="1240672"/>
          </a:xfrm>
        </p:spPr>
        <p:txBody>
          <a:bodyPr/>
          <a:lstStyle/>
          <a:p>
            <a:r>
              <a:rPr lang="en-US" dirty="0"/>
              <a:t>C. Meteorites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2" y="2441448"/>
            <a:ext cx="2535936" cy="19019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031" y="2239137"/>
            <a:ext cx="5429250" cy="2343150"/>
          </a:xfrm>
          <a:prstGeom prst="rect">
            <a:avLst/>
          </a:prstGeom>
        </p:spPr>
      </p:pic>
      <p:sp>
        <p:nvSpPr>
          <p:cNvPr id="6" name="Right Arrow 5"/>
          <p:cNvSpPr/>
          <p:nvPr/>
        </p:nvSpPr>
        <p:spPr>
          <a:xfrm>
            <a:off x="3035808" y="3255264"/>
            <a:ext cx="2011680" cy="79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681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367528"/>
          </a:xfrm>
        </p:spPr>
        <p:txBody>
          <a:bodyPr>
            <a:normAutofit/>
          </a:bodyPr>
          <a:lstStyle/>
          <a:p>
            <a:pPr lvl="0"/>
            <a:r>
              <a:rPr lang="en-US" dirty="0"/>
              <a:t>Most asteroids are located between the orbits of ___, in the “Asteroid Belt</a:t>
            </a:r>
            <a:r>
              <a:rPr lang="en-US" dirty="0" smtClean="0"/>
              <a:t>”.</a:t>
            </a:r>
            <a:br>
              <a:rPr lang="en-US" dirty="0" smtClean="0"/>
            </a:br>
            <a:r>
              <a:rPr lang="en-US" dirty="0"/>
              <a:t/>
            </a:r>
            <a:br>
              <a:rPr lang="en-US" dirty="0"/>
            </a:br>
            <a:r>
              <a:rPr lang="en-US" dirty="0" smtClean="0"/>
              <a:t>A. Mercury </a:t>
            </a:r>
            <a:r>
              <a:rPr lang="en-US" dirty="0"/>
              <a:t>&amp; Venus</a:t>
            </a:r>
            <a:br>
              <a:rPr lang="en-US" dirty="0"/>
            </a:br>
            <a:r>
              <a:rPr lang="en-US" dirty="0" smtClean="0"/>
              <a:t>B. </a:t>
            </a:r>
            <a:r>
              <a:rPr lang="en-US" dirty="0"/>
              <a:t>Earth &amp; Mars </a:t>
            </a:r>
            <a:r>
              <a:rPr lang="en-US" dirty="0" smtClean="0"/>
              <a:t/>
            </a:r>
            <a:br>
              <a:rPr lang="en-US" dirty="0" smtClean="0"/>
            </a:br>
            <a:r>
              <a:rPr lang="en-US" dirty="0" smtClean="0"/>
              <a:t>C. Neptune </a:t>
            </a:r>
            <a:r>
              <a:rPr lang="en-US" dirty="0"/>
              <a:t>&amp; Pluto</a:t>
            </a:r>
            <a:br>
              <a:rPr lang="en-US" dirty="0"/>
            </a:br>
            <a:r>
              <a:rPr lang="en-US" dirty="0" smtClean="0"/>
              <a:t>D. </a:t>
            </a:r>
            <a:r>
              <a:rPr lang="en-US" dirty="0"/>
              <a:t>Mars &amp; </a:t>
            </a:r>
            <a:r>
              <a:rPr lang="en-US" dirty="0" smtClean="0"/>
              <a:t>Jupiter</a:t>
            </a:r>
            <a:r>
              <a:rPr lang="en-US" dirty="0"/>
              <a:t/>
            </a:r>
            <a:br>
              <a:rPr lang="en-US" dirty="0"/>
            </a:br>
            <a:endParaRPr lang="en-US" dirty="0"/>
          </a:p>
        </p:txBody>
      </p:sp>
    </p:spTree>
    <p:extLst>
      <p:ext uri="{BB962C8B-B14F-4D97-AF65-F5344CB8AC3E}">
        <p14:creationId xmlns:p14="http://schemas.microsoft.com/office/powerpoint/2010/main" val="37739258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65" y="505833"/>
            <a:ext cx="8086367" cy="1277248"/>
          </a:xfrm>
        </p:spPr>
        <p:txBody>
          <a:bodyPr/>
          <a:lstStyle/>
          <a:p>
            <a:r>
              <a:rPr lang="en-US" dirty="0"/>
              <a:t>D. Mars &amp; Jupiter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16" y="1783081"/>
            <a:ext cx="6073974" cy="4279391"/>
          </a:xfrm>
          <a:prstGeom prst="rect">
            <a:avLst/>
          </a:prstGeom>
        </p:spPr>
      </p:pic>
    </p:spTree>
    <p:extLst>
      <p:ext uri="{BB962C8B-B14F-4D97-AF65-F5344CB8AC3E}">
        <p14:creationId xmlns:p14="http://schemas.microsoft.com/office/powerpoint/2010/main" val="2934815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32704"/>
          </a:xfrm>
        </p:spPr>
        <p:txBody>
          <a:bodyPr>
            <a:normAutofit/>
          </a:bodyPr>
          <a:lstStyle/>
          <a:p>
            <a:pPr lvl="0"/>
            <a:r>
              <a:rPr lang="en-US" dirty="0"/>
              <a:t>In what direction does the tail of a comet always point</a:t>
            </a:r>
            <a:r>
              <a:rPr lang="en-US" dirty="0" smtClean="0"/>
              <a:t>?</a:t>
            </a:r>
            <a:br>
              <a:rPr lang="en-US" dirty="0" smtClean="0"/>
            </a:br>
            <a:r>
              <a:rPr lang="en-US" dirty="0" smtClean="0"/>
              <a:t/>
            </a:r>
            <a:br>
              <a:rPr lang="en-US" dirty="0" smtClean="0"/>
            </a:br>
            <a:r>
              <a:rPr lang="en-US" dirty="0"/>
              <a:t/>
            </a:r>
            <a:br>
              <a:rPr lang="en-US" dirty="0"/>
            </a:br>
            <a:r>
              <a:rPr lang="en-US" dirty="0"/>
              <a:t/>
            </a:r>
            <a:br>
              <a:rPr lang="en-US" dirty="0"/>
            </a:br>
            <a:r>
              <a:rPr lang="en-US" dirty="0" smtClean="0"/>
              <a:t>A. Toward </a:t>
            </a:r>
            <a:r>
              <a:rPr lang="en-US" dirty="0"/>
              <a:t>the Sun</a:t>
            </a:r>
            <a:br>
              <a:rPr lang="en-US" dirty="0"/>
            </a:br>
            <a:r>
              <a:rPr lang="en-US" dirty="0" smtClean="0"/>
              <a:t>B. Away </a:t>
            </a:r>
            <a:r>
              <a:rPr lang="en-US" dirty="0"/>
              <a:t>from the Sun</a:t>
            </a:r>
            <a:br>
              <a:rPr lang="en-US" dirty="0"/>
            </a:br>
            <a:r>
              <a:rPr lang="en-US" dirty="0" smtClean="0"/>
              <a:t>C. Toward </a:t>
            </a:r>
            <a:r>
              <a:rPr lang="en-US" dirty="0"/>
              <a:t>Earth</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662" y="3179791"/>
            <a:ext cx="5057690" cy="3304136"/>
          </a:xfrm>
          <a:prstGeom prst="rect">
            <a:avLst/>
          </a:prstGeom>
        </p:spPr>
      </p:pic>
    </p:spTree>
    <p:extLst>
      <p:ext uri="{BB962C8B-B14F-4D97-AF65-F5344CB8AC3E}">
        <p14:creationId xmlns:p14="http://schemas.microsoft.com/office/powerpoint/2010/main" val="16456934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29" y="164593"/>
            <a:ext cx="9612971" cy="1078992"/>
          </a:xfrm>
        </p:spPr>
        <p:txBody>
          <a:bodyPr/>
          <a:lstStyle/>
          <a:p>
            <a:r>
              <a:rPr lang="en-US" dirty="0"/>
              <a:t>B. Away from the Sun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278" y="1499109"/>
            <a:ext cx="6911722" cy="4669626"/>
          </a:xfrm>
          <a:prstGeom prst="rect">
            <a:avLst/>
          </a:prstGeom>
        </p:spPr>
      </p:pic>
    </p:spTree>
    <p:extLst>
      <p:ext uri="{BB962C8B-B14F-4D97-AF65-F5344CB8AC3E}">
        <p14:creationId xmlns:p14="http://schemas.microsoft.com/office/powerpoint/2010/main" val="3730246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477256"/>
          </a:xfrm>
        </p:spPr>
        <p:txBody>
          <a:bodyPr>
            <a:normAutofit/>
          </a:bodyPr>
          <a:lstStyle/>
          <a:p>
            <a:pPr lvl="0"/>
            <a:r>
              <a:rPr lang="en-US" dirty="0"/>
              <a:t>Which rocky space object can be the </a:t>
            </a:r>
            <a:r>
              <a:rPr lang="en-US" u="sng" dirty="0"/>
              <a:t>size of a mountain</a:t>
            </a:r>
            <a:r>
              <a:rPr lang="en-US" dirty="0" smtClean="0"/>
              <a:t>?</a:t>
            </a:r>
            <a:br>
              <a:rPr lang="en-US" dirty="0" smtClean="0"/>
            </a:br>
            <a:r>
              <a:rPr lang="en-US" dirty="0" smtClean="0"/>
              <a:t/>
            </a:r>
            <a:br>
              <a:rPr lang="en-US" dirty="0" smtClean="0"/>
            </a:br>
            <a:r>
              <a:rPr lang="en-US" dirty="0"/>
              <a:t/>
            </a:r>
            <a:br>
              <a:rPr lang="en-US" dirty="0"/>
            </a:br>
            <a:r>
              <a:rPr lang="en-US" dirty="0"/>
              <a:t/>
            </a:r>
            <a:br>
              <a:rPr lang="en-US" dirty="0"/>
            </a:br>
            <a:r>
              <a:rPr lang="en-US" dirty="0" smtClean="0"/>
              <a:t>A. Comet</a:t>
            </a:r>
            <a:r>
              <a:rPr lang="en-US" dirty="0"/>
              <a:t/>
            </a:r>
            <a:br>
              <a:rPr lang="en-US" dirty="0"/>
            </a:br>
            <a:r>
              <a:rPr lang="en-US" dirty="0" smtClean="0"/>
              <a:t>B. Asteroid</a:t>
            </a:r>
            <a:r>
              <a:rPr lang="en-US" dirty="0"/>
              <a:t/>
            </a:r>
            <a:br>
              <a:rPr lang="en-US" dirty="0"/>
            </a:br>
            <a:r>
              <a:rPr lang="en-US" dirty="0" smtClean="0"/>
              <a:t>C. Meteoroid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572" y="1601216"/>
            <a:ext cx="4236972" cy="1708912"/>
          </a:xfrm>
          <a:prstGeom prst="rect">
            <a:avLst/>
          </a:prstGeom>
        </p:spPr>
      </p:pic>
    </p:spTree>
    <p:extLst>
      <p:ext uri="{BB962C8B-B14F-4D97-AF65-F5344CB8AC3E}">
        <p14:creationId xmlns:p14="http://schemas.microsoft.com/office/powerpoint/2010/main" val="27489981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872" y="1301360"/>
            <a:ext cx="2798064" cy="2852737"/>
          </a:xfrm>
        </p:spPr>
        <p:txBody>
          <a:bodyPr>
            <a:normAutofit fontScale="90000"/>
          </a:bodyPr>
          <a:lstStyle/>
          <a:p>
            <a:r>
              <a:rPr lang="en-US" dirty="0"/>
              <a:t>A. Comet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06" y="603504"/>
            <a:ext cx="7245601" cy="5797296"/>
          </a:xfrm>
          <a:prstGeom prst="rect">
            <a:avLst/>
          </a:prstGeom>
        </p:spPr>
      </p:pic>
    </p:spTree>
    <p:extLst>
      <p:ext uri="{BB962C8B-B14F-4D97-AF65-F5344CB8AC3E}">
        <p14:creationId xmlns:p14="http://schemas.microsoft.com/office/powerpoint/2010/main" val="25232587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685800"/>
            <a:ext cx="11311128" cy="5916168"/>
          </a:xfrm>
        </p:spPr>
        <p:txBody>
          <a:bodyPr>
            <a:normAutofit fontScale="90000"/>
          </a:bodyPr>
          <a:lstStyle/>
          <a:p>
            <a:pPr lvl="0"/>
            <a:r>
              <a:rPr lang="en-US" dirty="0"/>
              <a:t>Earth has seasons because </a:t>
            </a:r>
            <a:r>
              <a:rPr lang="en-US" dirty="0" smtClean="0"/>
              <a:t>___.</a:t>
            </a:r>
            <a:br>
              <a:rPr lang="en-US" dirty="0" smtClean="0"/>
            </a:br>
            <a:r>
              <a:rPr lang="en-US" dirty="0"/>
              <a:t/>
            </a:r>
            <a:br>
              <a:rPr lang="en-US" dirty="0"/>
            </a:br>
            <a:r>
              <a:rPr lang="en-US" dirty="0"/>
              <a:t/>
            </a:r>
            <a:br>
              <a:rPr lang="en-US" dirty="0"/>
            </a:br>
            <a:r>
              <a:rPr lang="en-US" dirty="0" smtClean="0"/>
              <a:t>A. It </a:t>
            </a:r>
            <a:r>
              <a:rPr lang="en-US" dirty="0"/>
              <a:t>rotates on its axis every </a:t>
            </a:r>
            <a:r>
              <a:rPr lang="en-US" dirty="0" smtClean="0"/>
              <a:t>day</a:t>
            </a:r>
            <a:br>
              <a:rPr lang="en-US" dirty="0" smtClean="0"/>
            </a:br>
            <a:r>
              <a:rPr lang="en-US" dirty="0"/>
              <a:t/>
            </a:r>
            <a:br>
              <a:rPr lang="en-US" dirty="0"/>
            </a:br>
            <a:r>
              <a:rPr lang="en-US" dirty="0" smtClean="0"/>
              <a:t>B. It </a:t>
            </a:r>
            <a:r>
              <a:rPr lang="en-US" dirty="0"/>
              <a:t>is an inner planet, close to the </a:t>
            </a:r>
            <a:r>
              <a:rPr lang="en-US" dirty="0" smtClean="0"/>
              <a:t>Sun</a:t>
            </a:r>
            <a:br>
              <a:rPr lang="en-US" dirty="0" smtClean="0"/>
            </a:br>
            <a:r>
              <a:rPr lang="en-US" dirty="0"/>
              <a:t/>
            </a:r>
            <a:br>
              <a:rPr lang="en-US" dirty="0"/>
            </a:br>
            <a:r>
              <a:rPr lang="en-US" dirty="0" smtClean="0"/>
              <a:t>C. It </a:t>
            </a:r>
            <a:r>
              <a:rPr lang="en-US" dirty="0"/>
              <a:t>is tilted on its axis as it revolves round the Sun</a:t>
            </a:r>
            <a:br>
              <a:rPr lang="en-US" dirty="0"/>
            </a:br>
            <a:endParaRPr lang="en-US" dirty="0"/>
          </a:p>
        </p:txBody>
      </p:sp>
    </p:spTree>
    <p:extLst>
      <p:ext uri="{BB962C8B-B14F-4D97-AF65-F5344CB8AC3E}">
        <p14:creationId xmlns:p14="http://schemas.microsoft.com/office/powerpoint/2010/main" val="23034190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489" y="222369"/>
            <a:ext cx="9612971" cy="1825888"/>
          </a:xfrm>
        </p:spPr>
        <p:txBody>
          <a:bodyPr>
            <a:normAutofit/>
          </a:bodyPr>
          <a:lstStyle/>
          <a:p>
            <a:r>
              <a:rPr lang="en-US" sz="5400" dirty="0"/>
              <a:t>C. It is tilted on its axis as it revolves </a:t>
            </a:r>
            <a:r>
              <a:rPr lang="en-US" sz="5400" dirty="0" smtClean="0"/>
              <a:t>around </a:t>
            </a:r>
            <a:r>
              <a:rPr lang="en-US" sz="5400" dirty="0"/>
              <a:t>the Sun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68" y="2250566"/>
            <a:ext cx="6001535" cy="4469675"/>
          </a:xfrm>
          <a:prstGeom prst="rect">
            <a:avLst/>
          </a:prstGeom>
        </p:spPr>
      </p:pic>
    </p:spTree>
    <p:extLst>
      <p:ext uri="{BB962C8B-B14F-4D97-AF65-F5344CB8AC3E}">
        <p14:creationId xmlns:p14="http://schemas.microsoft.com/office/powerpoint/2010/main" val="18873526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78424"/>
          </a:xfrm>
        </p:spPr>
        <p:txBody>
          <a:bodyPr>
            <a:normAutofit/>
          </a:bodyPr>
          <a:lstStyle/>
          <a:p>
            <a:pPr lvl="0"/>
            <a:r>
              <a:rPr lang="en-US" dirty="0"/>
              <a:t>The </a:t>
            </a:r>
            <a:r>
              <a:rPr lang="en-US" u="sng" dirty="0"/>
              <a:t>Solstice</a:t>
            </a:r>
            <a:r>
              <a:rPr lang="en-US" dirty="0"/>
              <a:t> (when the Sun reaches its greatest distance North or South of the equator) marks the first day of which 2 seasons</a:t>
            </a:r>
            <a:r>
              <a:rPr lang="en-US" dirty="0" smtClean="0"/>
              <a:t>?</a:t>
            </a:r>
            <a:br>
              <a:rPr lang="en-US" dirty="0" smtClean="0"/>
            </a:br>
            <a:r>
              <a:rPr lang="en-US" dirty="0"/>
              <a:t/>
            </a:r>
            <a:br>
              <a:rPr lang="en-US" dirty="0"/>
            </a:br>
            <a:r>
              <a:rPr lang="en-US" dirty="0" smtClean="0"/>
              <a:t>A. Winter </a:t>
            </a:r>
            <a:r>
              <a:rPr lang="en-US" dirty="0"/>
              <a:t>&amp; </a:t>
            </a:r>
            <a:r>
              <a:rPr lang="en-US" dirty="0" smtClean="0"/>
              <a:t>Summer</a:t>
            </a:r>
            <a:br>
              <a:rPr lang="en-US" dirty="0" smtClean="0"/>
            </a:br>
            <a:r>
              <a:rPr lang="en-US" dirty="0"/>
              <a:t/>
            </a:r>
            <a:br>
              <a:rPr lang="en-US" dirty="0"/>
            </a:br>
            <a:r>
              <a:rPr lang="en-US" dirty="0" smtClean="0"/>
              <a:t>B. Spring </a:t>
            </a:r>
            <a:r>
              <a:rPr lang="en-US" dirty="0"/>
              <a:t>&amp; Fall</a:t>
            </a:r>
            <a:br>
              <a:rPr lang="en-US" dirty="0"/>
            </a:br>
            <a:endParaRPr lang="en-US" dirty="0"/>
          </a:p>
        </p:txBody>
      </p:sp>
    </p:spTree>
    <p:extLst>
      <p:ext uri="{BB962C8B-B14F-4D97-AF65-F5344CB8AC3E}">
        <p14:creationId xmlns:p14="http://schemas.microsoft.com/office/powerpoint/2010/main" val="203591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132" y="324197"/>
            <a:ext cx="6949440" cy="6226232"/>
          </a:xfrm>
        </p:spPr>
        <p:txBody>
          <a:bodyPr>
            <a:normAutofit fontScale="90000"/>
          </a:bodyPr>
          <a:lstStyle/>
          <a:p>
            <a:pPr lvl="0"/>
            <a:r>
              <a:rPr lang="en-US" dirty="0"/>
              <a:t>The ___ states that between 15-20 billion years ago the Universe began expanding out of an enormous explosion of matter.</a:t>
            </a:r>
            <a:br>
              <a:rPr lang="en-US" dirty="0"/>
            </a:br>
            <a:r>
              <a:rPr lang="en-US" dirty="0"/>
              <a:t/>
            </a:r>
            <a:br>
              <a:rPr lang="en-US" dirty="0"/>
            </a:br>
            <a:r>
              <a:rPr lang="en-US" dirty="0"/>
              <a:t>A. Big Bang Theory</a:t>
            </a:r>
            <a:br>
              <a:rPr lang="en-US" dirty="0"/>
            </a:br>
            <a:r>
              <a:rPr lang="en-US" dirty="0"/>
              <a:t>B. Big Crunch Theory</a:t>
            </a:r>
            <a:br>
              <a:rPr lang="en-US" dirty="0"/>
            </a:br>
            <a:r>
              <a:rPr lang="en-US" dirty="0"/>
              <a:t>C. Planet Movement Theory</a:t>
            </a:r>
            <a:br>
              <a:rPr lang="en-US" dirty="0"/>
            </a:br>
            <a:r>
              <a:rPr lang="en-US" dirty="0"/>
              <a:t>D. H-R Diagram</a:t>
            </a:r>
            <a:br>
              <a:rPr lang="en-US" dirty="0"/>
            </a:br>
            <a:r>
              <a:rPr lang="en-US" dirty="0"/>
              <a:t> </a:t>
            </a:r>
            <a:br>
              <a:rPr lang="en-US" dirty="0"/>
            </a:br>
            <a:endParaRPr lang="en-US" dirty="0"/>
          </a:p>
        </p:txBody>
      </p:sp>
      <p:pic>
        <p:nvPicPr>
          <p:cNvPr id="4" name="Picture 3"/>
          <p:cNvPicPr>
            <a:picLocks noChangeAspect="1"/>
          </p:cNvPicPr>
          <p:nvPr/>
        </p:nvPicPr>
        <p:blipFill>
          <a:blip r:embed="rId2"/>
          <a:stretch>
            <a:fillRect/>
          </a:stretch>
        </p:blipFill>
        <p:spPr>
          <a:xfrm>
            <a:off x="941278" y="241070"/>
            <a:ext cx="3422904" cy="3641387"/>
          </a:xfrm>
          <a:prstGeom prst="rect">
            <a:avLst/>
          </a:prstGeom>
        </p:spPr>
      </p:pic>
    </p:spTree>
    <p:extLst>
      <p:ext uri="{BB962C8B-B14F-4D97-AF65-F5344CB8AC3E}">
        <p14:creationId xmlns:p14="http://schemas.microsoft.com/office/powerpoint/2010/main" val="651491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489" y="374904"/>
            <a:ext cx="9612971" cy="1216905"/>
          </a:xfrm>
        </p:spPr>
        <p:txBody>
          <a:bodyPr/>
          <a:lstStyle/>
          <a:p>
            <a:r>
              <a:rPr lang="en-US" dirty="0"/>
              <a:t>A. Winter &amp; Summer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468" y="1656080"/>
            <a:ext cx="6601012" cy="4488688"/>
          </a:xfrm>
          <a:prstGeom prst="rect">
            <a:avLst/>
          </a:prstGeom>
        </p:spPr>
      </p:pic>
    </p:spTree>
    <p:extLst>
      <p:ext uri="{BB962C8B-B14F-4D97-AF65-F5344CB8AC3E}">
        <p14:creationId xmlns:p14="http://schemas.microsoft.com/office/powerpoint/2010/main" val="20305663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5669280"/>
          </a:xfrm>
        </p:spPr>
        <p:txBody>
          <a:bodyPr>
            <a:normAutofit/>
          </a:bodyPr>
          <a:lstStyle/>
          <a:p>
            <a:pPr lvl="0"/>
            <a:r>
              <a:rPr lang="en-US" dirty="0"/>
              <a:t>The </a:t>
            </a:r>
            <a:r>
              <a:rPr lang="en-US" u="sng" dirty="0"/>
              <a:t>Equinox</a:t>
            </a:r>
            <a:r>
              <a:rPr lang="en-US" dirty="0"/>
              <a:t> (when the Sun is directly above the equator) marks the first day of which 2 seasons</a:t>
            </a:r>
            <a:r>
              <a:rPr lang="en-US" dirty="0" smtClean="0"/>
              <a:t>?</a:t>
            </a:r>
            <a:br>
              <a:rPr lang="en-US" dirty="0" smtClean="0"/>
            </a:br>
            <a:r>
              <a:rPr lang="en-US" dirty="0"/>
              <a:t/>
            </a:r>
            <a:br>
              <a:rPr lang="en-US" dirty="0"/>
            </a:br>
            <a:r>
              <a:rPr lang="en-US" dirty="0" smtClean="0"/>
              <a:t>A. Winter </a:t>
            </a:r>
            <a:r>
              <a:rPr lang="en-US" dirty="0"/>
              <a:t>&amp; </a:t>
            </a:r>
            <a:r>
              <a:rPr lang="en-US" dirty="0" smtClean="0"/>
              <a:t>Summer</a:t>
            </a:r>
            <a:br>
              <a:rPr lang="en-US" dirty="0" smtClean="0"/>
            </a:br>
            <a:r>
              <a:rPr lang="en-US" dirty="0"/>
              <a:t/>
            </a:r>
            <a:br>
              <a:rPr lang="en-US" dirty="0"/>
            </a:br>
            <a:r>
              <a:rPr lang="en-US" dirty="0" smtClean="0"/>
              <a:t>B. Spring </a:t>
            </a:r>
            <a:r>
              <a:rPr lang="en-US" dirty="0"/>
              <a:t>&amp; Fall</a:t>
            </a:r>
            <a:br>
              <a:rPr lang="en-US" dirty="0"/>
            </a:br>
            <a:endParaRPr lang="en-US" dirty="0"/>
          </a:p>
        </p:txBody>
      </p:sp>
    </p:spTree>
    <p:extLst>
      <p:ext uri="{BB962C8B-B14F-4D97-AF65-F5344CB8AC3E}">
        <p14:creationId xmlns:p14="http://schemas.microsoft.com/office/powerpoint/2010/main" val="3129476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29" y="713232"/>
            <a:ext cx="9612971" cy="1993392"/>
          </a:xfrm>
        </p:spPr>
        <p:txBody>
          <a:bodyPr>
            <a:normAutofit fontScale="90000"/>
          </a:bodyPr>
          <a:lstStyle/>
          <a:p>
            <a:r>
              <a:rPr lang="en-US" dirty="0"/>
              <a:t>B. Spring &amp; Fall</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457" y="2336292"/>
            <a:ext cx="8532123" cy="3168396"/>
          </a:xfrm>
          <a:prstGeom prst="rect">
            <a:avLst/>
          </a:prstGeom>
        </p:spPr>
      </p:pic>
    </p:spTree>
    <p:extLst>
      <p:ext uri="{BB962C8B-B14F-4D97-AF65-F5344CB8AC3E}">
        <p14:creationId xmlns:p14="http://schemas.microsoft.com/office/powerpoint/2010/main" val="180044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Big Bang Theory</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614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3306</TotalTime>
  <Words>890</Words>
  <Application>Microsoft Office PowerPoint</Application>
  <PresentationFormat>Widescreen</PresentationFormat>
  <Paragraphs>85</Paragraphs>
  <Slides>82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Calibri</vt:lpstr>
      <vt:lpstr>Franklin Gothic Book</vt:lpstr>
      <vt:lpstr>Wingdings</vt:lpstr>
      <vt:lpstr>Crop</vt:lpstr>
      <vt:lpstr>Unit 6</vt:lpstr>
      <vt:lpstr>Which 2 scientists believed that everything in our solar system revolved around Earth (the incorrect geocentric model)?  A. Copernicus &amp; Aristotle B. Ptolemy &amp; Aristotle C. Kepler &amp; Galileo D. Tycho &amp; Kepler</vt:lpstr>
      <vt:lpstr>B. Ptolemy &amp; Aristotle</vt:lpstr>
      <vt:lpstr>Which scientist was given credit years after his death, for the heliocentric model, believing that all the planets revolve around the sun (another name for this model uses HIS name)?  A. Copernicus B. Galileo C. Ptolemy D. Kepler </vt:lpstr>
      <vt:lpstr>A. Copernicus</vt:lpstr>
      <vt:lpstr>Which scientist used a telescope &amp; found Jupiter’s 4 largest moons &amp; that Venus appears to have phases like our moon?  A. Copernicus B. Aristotle C. Ptolemy D. Galileo  </vt:lpstr>
      <vt:lpstr>D. Galileo</vt:lpstr>
      <vt:lpstr>The ___ states that between 15-20 billion years ago the Universe began expanding out of an enormous explosion of matter.  A. Big Bang Theory B. Big Crunch Theory C. Planet Movement Theory D. H-R Diagram   </vt:lpstr>
      <vt:lpstr>A. Big Bang Theory</vt:lpstr>
      <vt:lpstr>A huge group of stars, star clusters, dust &amp; gas held together by gravity is __.  A. A solar system B. A nebula  C. A galaxy D. A constellation</vt:lpstr>
      <vt:lpstr>C. A galaxy</vt:lpstr>
      <vt:lpstr>The shape of our Milky Way galaxy is described as ___.  A. an oval B. a spiral C. a disk </vt:lpstr>
      <vt:lpstr>B. a spiral</vt:lpstr>
      <vt:lpstr>The shape of our galaxy cannot be seen from Earth because ___.  A. We are located within one of its arms B. We are too high to see the shape C. Our view is blocked by the Sun D. Light pollution keeps us from being able to see it </vt:lpstr>
      <vt:lpstr>A. We are located within one of its arms</vt:lpstr>
      <vt:lpstr>What 2 factors determine the amount of gravity?  A. The size of the object &amp; the distance between objects B. The shape of the object &amp; how it formed C. The distance between objects &amp; the atmospheres   </vt:lpstr>
      <vt:lpstr>A. The size of the object &amp; the distance between objects</vt:lpstr>
      <vt:lpstr>___ attracts objects towards each other like Earth and the Sun, while ___ is a force that acts to push a planet away from the sun, staying on a straight path out in to space.  A. Orbits, Velocity B. Gravity, Inertia C. Power, Strength</vt:lpstr>
      <vt:lpstr>B. Gravity, Inertia</vt:lpstr>
      <vt:lpstr>Which of the following shows the correct order from LARGEST to SMALLEST?  A. The Sun, The Milky Way Galaxy, Our Solar System, The Universe  B. The Universe, The Milky Way Galaxy, Our Solar System, The Sun  C. Our Solar System, The Sun, The Milky Way Galaxy, The Universe </vt:lpstr>
      <vt:lpstr>B. The Universe, The Milky Way Galaxy, Our Solar System, The Sun</vt:lpstr>
      <vt:lpstr>Which is Rotation &amp; Which is Revolution?   When the Earth completely spins once on its axis in 24 hours = ___.    When a planet moves around the Sun one full orbit in a year = ___.  </vt:lpstr>
      <vt:lpstr>24 hours (a day)=  rotation   365 Days (a year)= revolution </vt:lpstr>
      <vt:lpstr>List the INNER PLANETS in the correct order from the Sun</vt:lpstr>
      <vt:lpstr>PowerPoint Presentation</vt:lpstr>
      <vt:lpstr>List the OUTER PLANETS in the correct order from the Sun</vt:lpstr>
      <vt:lpstr>PowerPoint Presentation</vt:lpstr>
      <vt:lpstr>Venus cannot support life because ___.  A. Its temperatures are too cold B. It has no atmosphere C. It has a thick, toxic atmosphere with extremely hot temps D. Its soil is full of oxidized iron </vt:lpstr>
      <vt:lpstr>C. It has a thick, toxic atmosphere with extremely hot temps</vt:lpstr>
      <vt:lpstr>Common characteristics of the outer planets include ___.  A. Small, cold, no moons, rings B. Close together, short years, gassy, no rings C. Rings, gassy, many moons, fast days </vt:lpstr>
      <vt:lpstr>C. Rings, gassy, many moons, fast days</vt:lpstr>
      <vt:lpstr>Which planet rotates completely on its side, like a wheel rolling around the Sun?  A. Venus B. Saturn C. Jupiter D. Uranus</vt:lpstr>
      <vt:lpstr>D. Uranus</vt:lpstr>
      <vt:lpstr>Which planet has almost no atmosphere, its surface looks most like our Moon, and it has the fastest revolution around the Sun?  A. Mercury B. Mars C. Venus </vt:lpstr>
      <vt:lpstr>(Our Moon)              A. Mercury</vt:lpstr>
      <vt:lpstr>Which planet is the only one where there is liquid water, frozen water &amp; water vapor?  A. Venus B. Mars C. Earth</vt:lpstr>
      <vt:lpstr>C. Earth</vt:lpstr>
      <vt:lpstr>If inertia did not exist, what would happen to the planets?   A. They would continue to revolve around the Sun B. They would crash into the Sun C. They would float off into space   </vt:lpstr>
      <vt:lpstr>B. They would crash into the Sun</vt:lpstr>
      <vt:lpstr>___ is the imaginary line that goes through the center of Earth, with the poles at each end. (Rotating on this creates day &amp; night.)  A. Axis B. Ellipse C. Equator </vt:lpstr>
      <vt:lpstr>A. Axis</vt:lpstr>
      <vt:lpstr>___ are the different forms that the moon takes each night in its appearance, as seen from Earth.  A. Ellipses B. Equinoxes C. Moon Phases </vt:lpstr>
      <vt:lpstr>C. Moon Phases </vt:lpstr>
      <vt:lpstr>Name the phase of the moon.      A. 1st Quarter B. 3rd Quarter C. Waxing Gibbous D. Waxing Crescent </vt:lpstr>
      <vt:lpstr>A. 1st Quarter</vt:lpstr>
      <vt:lpstr>Name the phase of the moon.     A. 1st Quarter B. 3rd Quarter C. Waxing Crescent D. Waning Crescent </vt:lpstr>
      <vt:lpstr>D. Waning Crescent </vt:lpstr>
      <vt:lpstr>Name the phase of the moon.      A. Full Moon B. New Moon C. Waxing Gibbous D. Waning Gibbous </vt:lpstr>
      <vt:lpstr>D. Waning Gibbous</vt:lpstr>
      <vt:lpstr>Phases of the Moon</vt:lpstr>
      <vt:lpstr>When the moon moves directly between the Sun &amp; the Earth, casting a shadow over part of Earth &amp; blocking sunlight, we call this ___.  A. A lunar eclipse B. The solstice C. A solar eclipse D. The equinox  </vt:lpstr>
      <vt:lpstr>C. A solar eclipse</vt:lpstr>
      <vt:lpstr>When all of the Moon’s surface facing Earth reflects light from the sun, it is called ___.  A. The New Moon B. The Full Moon C. The Waxing Phases D. The Waning Phases </vt:lpstr>
      <vt:lpstr>B. The Full Moon </vt:lpstr>
      <vt:lpstr>An elongated, closed curve path (smashed circle) that most space objects take on their orbit around our Sun is called ___.  A. An orion B. An ellipse C. Waxing D. Waning </vt:lpstr>
      <vt:lpstr>B. An ellipse </vt:lpstr>
      <vt:lpstr>During which moon phase does a lunar eclipse occur?   A. 1st Quarter B. Full Moon C. New Moon D. 3rd Quarter</vt:lpstr>
      <vt:lpstr>B. Full Moon </vt:lpstr>
      <vt:lpstr>When the difference between high &amp; low tide is the greatest, we have ___ tides occurring.  A. Spring  B. Neap </vt:lpstr>
      <vt:lpstr>A. Spring</vt:lpstr>
      <vt:lpstr>During which moon phases do we have Neap Tides?   A. Full &amp; New B. Waxing Crescent &amp; Waning Crescent C. 1st Quarter &amp; 3rd Quarter D. Waxing Gibbous &amp; Waning Gibbous </vt:lpstr>
      <vt:lpstr>C. 1st Quarter &amp; 3rd Quarter</vt:lpstr>
      <vt:lpstr>The solid, inner part of a comet is called its ___.   A. Coma B. Nucleus C. Core D. Heart </vt:lpstr>
      <vt:lpstr>B. Nucleus </vt:lpstr>
      <vt:lpstr>The cloud of gases around the solid part of a comet is known as the ___.  A. Core B. Heart C. Coma </vt:lpstr>
      <vt:lpstr>C. Coma</vt:lpstr>
      <vt:lpstr>___ is the flash of light that is created when small pieces of rock are pulled into Earth’s atmosphere by gravity &amp; heated by friction.  A. Meteoroid B. Meteor C. Meteorite </vt:lpstr>
      <vt:lpstr>B. Meteor</vt:lpstr>
      <vt:lpstr>Pieces of space rock that actually strike Earth’s surface are called ___.   A. Meteoroids B. Meteors C. Meteorites</vt:lpstr>
      <vt:lpstr>C. Meteorites</vt:lpstr>
      <vt:lpstr>Most asteroids are located between the orbits of ___, in the “Asteroid Belt”.  A. Mercury &amp; Venus B. Earth &amp; Mars  C. Neptune &amp; Pluto D. Mars &amp; Jupiter </vt:lpstr>
      <vt:lpstr>D. Mars &amp; Jupiter</vt:lpstr>
      <vt:lpstr>In what direction does the tail of a comet always point?    A. Toward the Sun B. Away from the Sun C. Toward Earth </vt:lpstr>
      <vt:lpstr>B. Away from the Sun</vt:lpstr>
      <vt:lpstr>Which rocky space object can be the size of a mountain?    A. Comet B. Asteroid C. Meteoroid</vt:lpstr>
      <vt:lpstr>A. Comet</vt:lpstr>
      <vt:lpstr>Earth has seasons because ___.   A. It rotates on its axis every day  B. It is an inner planet, close to the Sun  C. It is tilted on its axis as it revolves round the Sun </vt:lpstr>
      <vt:lpstr>C. It is tilted on its axis as it revolves around the Sun</vt:lpstr>
      <vt:lpstr>The Solstice (when the Sun reaches its greatest distance North or South of the equator) marks the first day of which 2 seasons?  A. Winter &amp; Summer  B. Spring &amp; Fall </vt:lpstr>
      <vt:lpstr>A. Winter &amp; Summer</vt:lpstr>
      <vt:lpstr>The Equinox (when the Sun is directly above the equator) marks the first day of which 2 seasons?  A. Winter &amp; Summer  B. Spring &amp; Fall </vt:lpstr>
      <vt:lpstr>B. Spring &amp; Fall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dc:title>
  <dc:creator>Christy</dc:creator>
  <cp:lastModifiedBy>Christy M. Kautz</cp:lastModifiedBy>
  <cp:revision>25</cp:revision>
  <cp:lastPrinted>2017-05-09T14:51:54Z</cp:lastPrinted>
  <dcterms:created xsi:type="dcterms:W3CDTF">2017-05-06T13:26:05Z</dcterms:created>
  <dcterms:modified xsi:type="dcterms:W3CDTF">2017-05-11T19:17:23Z</dcterms:modified>
</cp:coreProperties>
</file>